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7"/>
  </p:handoutMasterIdLst>
  <p:sldIdLst>
    <p:sldId id="293" r:id="rId3"/>
    <p:sldId id="259" r:id="rId5"/>
    <p:sldId id="260" r:id="rId6"/>
    <p:sldId id="258" r:id="rId7"/>
    <p:sldId id="294" r:id="rId8"/>
    <p:sldId id="327" r:id="rId9"/>
    <p:sldId id="328" r:id="rId10"/>
    <p:sldId id="329" r:id="rId11"/>
    <p:sldId id="330" r:id="rId12"/>
    <p:sldId id="332" r:id="rId13"/>
    <p:sldId id="344" r:id="rId14"/>
    <p:sldId id="331" r:id="rId15"/>
    <p:sldId id="325" r:id="rId16"/>
    <p:sldId id="326" r:id="rId17"/>
    <p:sldId id="297" r:id="rId18"/>
    <p:sldId id="298" r:id="rId19"/>
    <p:sldId id="300" r:id="rId20"/>
    <p:sldId id="305" r:id="rId21"/>
    <p:sldId id="299" r:id="rId22"/>
    <p:sldId id="307" r:id="rId23"/>
    <p:sldId id="308" r:id="rId24"/>
    <p:sldId id="309" r:id="rId25"/>
    <p:sldId id="310" r:id="rId26"/>
    <p:sldId id="306" r:id="rId27"/>
    <p:sldId id="301" r:id="rId28"/>
    <p:sldId id="311" r:id="rId29"/>
    <p:sldId id="343" r:id="rId30"/>
    <p:sldId id="335" r:id="rId31"/>
    <p:sldId id="312" r:id="rId32"/>
    <p:sldId id="314" r:id="rId33"/>
    <p:sldId id="313" r:id="rId34"/>
    <p:sldId id="315" r:id="rId35"/>
    <p:sldId id="316" r:id="rId36"/>
    <p:sldId id="345" r:id="rId37"/>
    <p:sldId id="338" r:id="rId38"/>
    <p:sldId id="317" r:id="rId39"/>
    <p:sldId id="323" r:id="rId40"/>
    <p:sldId id="334" r:id="rId41"/>
    <p:sldId id="336" r:id="rId42"/>
    <p:sldId id="318" r:id="rId43"/>
    <p:sldId id="319" r:id="rId44"/>
    <p:sldId id="320" r:id="rId45"/>
    <p:sldId id="321" r:id="rId46"/>
    <p:sldId id="386" r:id="rId47"/>
    <p:sldId id="322" r:id="rId48"/>
    <p:sldId id="339" r:id="rId49"/>
    <p:sldId id="337" r:id="rId50"/>
    <p:sldId id="340" r:id="rId51"/>
    <p:sldId id="324" r:id="rId52"/>
    <p:sldId id="341" r:id="rId53"/>
    <p:sldId id="342" r:id="rId54"/>
    <p:sldId id="387" r:id="rId55"/>
    <p:sldId id="296" r:id="rId56"/>
  </p:sldIdLst>
  <p:sldSz cx="12192000" cy="6858000"/>
  <p:notesSz cx="12192000" cy="6858000"/>
  <p:custDataLst>
    <p:tags r:id="rId61"/>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1"/>
    <p:restoredTop sz="83516"/>
  </p:normalViewPr>
  <p:slideViewPr>
    <p:cSldViewPr>
      <p:cViewPr varScale="1">
        <p:scale>
          <a:sx n="105" d="100"/>
          <a:sy n="105" d="100"/>
        </p:scale>
        <p:origin x="976" y="184"/>
      </p:cViewPr>
      <p:guideLst>
        <p:guide orient="horz" pos="2880"/>
        <p:guide pos="2160"/>
      </p:guideLst>
    </p:cSldViewPr>
  </p:slideViewPr>
  <p:outlineViewPr>
    <p:cViewPr>
      <p:scale>
        <a:sx n="33" d="100"/>
        <a:sy n="33" d="100"/>
      </p:scale>
      <p:origin x="0" y="-904"/>
    </p:cViewPr>
  </p:outlineViewPr>
  <p:notesTextViewPr>
    <p:cViewPr>
      <p:scale>
        <a:sx n="135" d="100"/>
        <a:sy n="13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handoutMaster" Target="handoutMasters/handoutMaster1.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67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3" name="日期占位符 2"/>
          <p:cNvSpPr>
            <a:spLocks noGrp="1"/>
          </p:cNvSpPr>
          <p:nvPr>
            <p:ph type="dt" sz="quarter" idx="1"/>
          </p:nvPr>
        </p:nvSpPr>
        <p:spPr>
          <a:xfrm>
            <a:off x="12277295" y="0"/>
            <a:ext cx="9392356" cy="258068"/>
          </a:xfrm>
          <a:prstGeom prst="rect">
            <a:avLst/>
          </a:prstGeom>
        </p:spPr>
        <p:txBody>
          <a:bodyPr vert="horz" lIns="91440" tIns="45720" rIns="91440" bIns="45720" rtlCol="0"/>
          <a:lstStyle>
            <a:lvl1pPr algn="r">
              <a:defRPr sz="675"/>
            </a:lvl1pPr>
          </a:lstStyle>
          <a:p>
            <a:fld id="{0F9B84EA-7D68-4D60-9CB1-D50884785D1C}" type="datetimeFigureOut">
              <a:rPr lang="zh-CN" altLang="en-US" smtClean="0">
                <a:latin typeface="微软雅黑" panose="020B0503020204020204" charset="-122"/>
              </a:rPr>
            </a:fld>
            <a:endParaRPr lang="zh-CN" altLang="en-US">
              <a:latin typeface="微软雅黑" panose="020B0503020204020204" charset="-122"/>
            </a:endParaRPr>
          </a:p>
        </p:txBody>
      </p:sp>
      <p:sp>
        <p:nvSpPr>
          <p:cNvPr id="4" name="页脚占位符 3"/>
          <p:cNvSpPr>
            <a:spLocks noGrp="1"/>
          </p:cNvSpPr>
          <p:nvPr>
            <p:ph type="ftr" sz="quarter" idx="2"/>
          </p:nvPr>
        </p:nvSpPr>
        <p:spPr>
          <a:xfrm>
            <a:off x="0" y="4885432"/>
            <a:ext cx="9392356" cy="258068"/>
          </a:xfrm>
          <a:prstGeom prst="rect">
            <a:avLst/>
          </a:prstGeom>
        </p:spPr>
        <p:txBody>
          <a:bodyPr vert="horz" lIns="91440" tIns="45720" rIns="91440" bIns="45720" rtlCol="0" anchor="b"/>
          <a:lstStyle>
            <a:lvl1pPr algn="l">
              <a:defRPr sz="675"/>
            </a:lvl1pPr>
          </a:lstStyle>
          <a:p>
            <a:endParaRPr lang="zh-CN" altLang="en-US">
              <a:latin typeface="微软雅黑" panose="020B0503020204020204" charset="-122"/>
              <a:ea typeface="微软雅黑" panose="020B0503020204020204" charset="-122"/>
              <a:cs typeface="微软雅黑" panose="020B0503020204020204" charset="-122"/>
            </a:endParaRPr>
          </a:p>
        </p:txBody>
      </p:sp>
      <p:sp>
        <p:nvSpPr>
          <p:cNvPr id="5" name="灯片编号占位符 4"/>
          <p:cNvSpPr>
            <a:spLocks noGrp="1"/>
          </p:cNvSpPr>
          <p:nvPr>
            <p:ph type="sldNum" sz="quarter" idx="3"/>
          </p:nvPr>
        </p:nvSpPr>
        <p:spPr>
          <a:xfrm>
            <a:off x="12277295" y="4885432"/>
            <a:ext cx="9392356" cy="258068"/>
          </a:xfrm>
          <a:prstGeom prst="rect">
            <a:avLst/>
          </a:prstGeom>
        </p:spPr>
        <p:txBody>
          <a:bodyPr vert="horz" lIns="91440" tIns="45720" rIns="91440" bIns="45720" rtlCol="0" anchor="b"/>
          <a:lstStyle>
            <a:lvl1pPr algn="r">
              <a:defRPr sz="675"/>
            </a:lvl1pPr>
          </a:lstStyle>
          <a:p>
            <a:fld id="{8D4E0FC9-F1F8-4FAE-9988-3BA365CFD46F}" type="slidenum">
              <a:rPr lang="zh-CN" altLang="en-US" smtClean="0">
                <a:latin typeface="微软雅黑" panose="020B0503020204020204" charset="-122"/>
              </a:rPr>
            </a:fld>
            <a:endParaRPr lang="zh-CN" altLang="en-US">
              <a:latin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3" name="日期占位符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cs typeface="微软雅黑" panose="020B050302020402020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cs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cs typeface="微软雅黑" panose="020B050302020402020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微软雅黑" panose="020B050302020402020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pPr algn="l"/>
            <a:endParaRPr lang="en-US" altLang="zh-CN" sz="24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en-US" altLang="zh-CN"/>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r>
              <a:rPr lang="zh-CN" altLang="en-US" sz="1200" b="0" i="0" kern="1200">
                <a:solidFill>
                  <a:schemeClr val="tx1"/>
                </a:solidFill>
                <a:effectLst/>
                <a:latin typeface="微软雅黑" panose="020B0503020204020204" charset="-122"/>
                <a:ea typeface="微软雅黑" panose="020B0503020204020204" charset="-122"/>
                <a:cs typeface="微软雅黑" panose="020B0503020204020204" charset="-122"/>
              </a:rPr>
              <a:t>运行时常量池：编译期就已经明确的数值字面量，也包括到运行期解析后才能够获得的方法或者字段引用。</a:t>
            </a:r>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294813" y="642938"/>
            <a:ext cx="3086100" cy="1736725"/>
          </a:xfrm>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nvGrpSpPr>
        <p:grpSpPr>
          <a:xfrm>
            <a:off x="0" y="0"/>
            <a:ext cx="12192000" cy="6858000"/>
            <a:chOff x="0" y="0"/>
            <a:chExt cx="38400" cy="21600"/>
          </a:xfrm>
        </p:grpSpPr>
        <p:sp>
          <p:nvSpPr>
            <p:cNvPr id="8" name="矩形 7"/>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9" name="矩形 8"/>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0" name="组合 9"/>
            <p:cNvGrpSpPr/>
            <p:nvPr userDrawn="1"/>
          </p:nvGrpSpPr>
          <p:grpSpPr>
            <a:xfrm>
              <a:off x="31484" y="821"/>
              <a:ext cx="4970" cy="1878"/>
              <a:chOff x="31484" y="821"/>
              <a:chExt cx="4970" cy="1878"/>
            </a:xfrm>
          </p:grpSpPr>
          <p:grpSp>
            <p:nvGrpSpPr>
              <p:cNvPr id="11" name="组合 10"/>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2" name="图片 11"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矩形 6"/>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8" name="矩形 7"/>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9" name="矩形 8"/>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0" name="组合 9"/>
          <p:cNvGrpSpPr/>
          <p:nvPr userDrawn="1"/>
        </p:nvGrpSpPr>
        <p:grpSpPr>
          <a:xfrm>
            <a:off x="10015855" y="496570"/>
            <a:ext cx="1577975" cy="596265"/>
            <a:chOff x="31484" y="821"/>
            <a:chExt cx="4970" cy="1878"/>
          </a:xfrm>
        </p:grpSpPr>
        <p:grpSp>
          <p:nvGrpSpPr>
            <p:cNvPr id="11" name="组合 10"/>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2" name="图片 11"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grpSp>
        <p:nvGrpSpPr>
          <p:cNvPr id="8" name="组合 7"/>
          <p:cNvGrpSpPr/>
          <p:nvPr userDrawn="1"/>
        </p:nvGrpSpPr>
        <p:grpSpPr>
          <a:xfrm>
            <a:off x="0" y="0"/>
            <a:ext cx="12192000" cy="6858000"/>
            <a:chOff x="0" y="0"/>
            <a:chExt cx="38400" cy="21600"/>
          </a:xfrm>
        </p:grpSpPr>
        <p:sp>
          <p:nvSpPr>
            <p:cNvPr id="9" name="矩形 8"/>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10" name="矩形 9"/>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11" name="组合 10"/>
            <p:cNvGrpSpPr/>
            <p:nvPr userDrawn="1"/>
          </p:nvGrpSpPr>
          <p:grpSpPr>
            <a:xfrm>
              <a:off x="31484" y="821"/>
              <a:ext cx="4970" cy="1878"/>
              <a:chOff x="31484" y="821"/>
              <a:chExt cx="4970" cy="1878"/>
            </a:xfrm>
          </p:grpSpPr>
          <p:grpSp>
            <p:nvGrpSpPr>
              <p:cNvPr id="12" name="组合 11"/>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3" name="图片 12"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7" name="矩形 6"/>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8" name="矩形 7"/>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9" name="组合 8"/>
          <p:cNvGrpSpPr/>
          <p:nvPr userDrawn="1"/>
        </p:nvGrpSpPr>
        <p:grpSpPr>
          <a:xfrm>
            <a:off x="10015855" y="496570"/>
            <a:ext cx="1577975" cy="596265"/>
            <a:chOff x="31484" y="821"/>
            <a:chExt cx="4970" cy="1878"/>
          </a:xfrm>
        </p:grpSpPr>
        <p:grpSp>
          <p:nvGrpSpPr>
            <p:cNvPr id="10" name="组合 9"/>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1" name="图片 10"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5" name="矩形 4"/>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6" name="矩形 5"/>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7" name="矩形 6"/>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8" name="组合 7"/>
          <p:cNvGrpSpPr/>
          <p:nvPr userDrawn="1"/>
        </p:nvGrpSpPr>
        <p:grpSpPr>
          <a:xfrm>
            <a:off x="10015855" y="496570"/>
            <a:ext cx="1577975" cy="596265"/>
            <a:chOff x="31484" y="821"/>
            <a:chExt cx="4970" cy="1878"/>
          </a:xfrm>
        </p:grpSpPr>
        <p:grpSp>
          <p:nvGrpSpPr>
            <p:cNvPr id="9" name="组合 8"/>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10" name="图片 9"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2" name="正文级别 1…"/>
          <p:cNvSpPr txBox="1">
            <a:spLocks noGrp="1"/>
          </p:cNvSpPr>
          <p:nvPr>
            <p:ph type="body" sz="quarter" idx="1" hasCustomPrompt="1"/>
          </p:nvPr>
        </p:nvSpPr>
        <p:spPr>
          <a:xfrm>
            <a:off x="889000" y="3536950"/>
            <a:ext cx="10414000" cy="793750"/>
          </a:xfrm>
          <a:prstGeom prst="rect">
            <a:avLst/>
          </a:prstGeom>
        </p:spPr>
        <p:txBody>
          <a:bodyPr anchor="t"/>
          <a:lstStyle>
            <a:lvl1pPr marL="0" indent="0" algn="ctr">
              <a:spcBef>
                <a:spcPct val="0"/>
              </a:spcBef>
              <a:buSzTx/>
              <a:buNone/>
              <a:defRPr sz="2700">
                <a:ea typeface="微软雅黑" panose="020B0503020204020204" charset="-122"/>
                <a:cs typeface="微软雅黑" panose="020B0503020204020204" charset="-122"/>
              </a:defRPr>
            </a:lvl1pPr>
            <a:lvl2pPr marL="0" indent="0" algn="ctr">
              <a:spcBef>
                <a:spcPct val="0"/>
              </a:spcBef>
              <a:buSzTx/>
              <a:buNone/>
              <a:defRPr sz="2700">
                <a:ea typeface="微软雅黑" panose="020B0503020204020204" charset="-122"/>
                <a:cs typeface="微软雅黑" panose="020B0503020204020204" charset="-122"/>
              </a:defRPr>
            </a:lvl2pPr>
            <a:lvl3pPr marL="0" indent="0" algn="ctr">
              <a:spcBef>
                <a:spcPct val="0"/>
              </a:spcBef>
              <a:buSzTx/>
              <a:buNone/>
              <a:defRPr sz="2700">
                <a:ea typeface="微软雅黑" panose="020B0503020204020204" charset="-122"/>
                <a:cs typeface="微软雅黑" panose="020B0503020204020204" charset="-122"/>
              </a:defRPr>
            </a:lvl3pPr>
            <a:lvl4pPr marL="0" indent="0" algn="ctr">
              <a:spcBef>
                <a:spcPct val="0"/>
              </a:spcBef>
              <a:buSzTx/>
              <a:buNone/>
              <a:defRPr sz="2700">
                <a:ea typeface="微软雅黑" panose="020B0503020204020204" charset="-122"/>
                <a:cs typeface="微软雅黑" panose="020B0503020204020204" charset="-122"/>
              </a:defRPr>
            </a:lvl4pPr>
            <a:lvl5pPr marL="0" indent="0" algn="ctr">
              <a:spcBef>
                <a:spcPct val="0"/>
              </a:spcBef>
              <a:buSzTx/>
              <a:buNone/>
              <a:defRPr sz="2700">
                <a:ea typeface="微软雅黑" panose="020B0503020204020204" charset="-122"/>
                <a:cs typeface="微软雅黑" panose="020B0503020204020204" charset="-122"/>
              </a:defRPr>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xfrm>
            <a:off x="5979516" y="6540500"/>
            <a:ext cx="226619" cy="230530"/>
          </a:xfrm>
          <a:prstGeom prst="rect">
            <a:avLst/>
          </a:prstGeom>
        </p:spPr>
        <p:txBody>
          <a:bodyPr/>
          <a:lstStyle>
            <a:lvl1pPr>
              <a:defRPr>
                <a:ea typeface="微软雅黑" panose="020B0503020204020204" charset="-122"/>
                <a:cs typeface="微软雅黑" panose="020B0503020204020204" charset="-122"/>
              </a:defRPr>
            </a:lvl1pPr>
          </a:lstStyle>
          <a:p>
            <a:fld id="{86CB4B4D-7CA3-9044-876B-883B54F8677D}" type="slidenum">
              <a:rPr/>
            </a:fld>
            <a:endParaRPr/>
          </a:p>
        </p:txBody>
      </p:sp>
      <p:grpSp>
        <p:nvGrpSpPr>
          <p:cNvPr id="2" name="组合 1"/>
          <p:cNvGrpSpPr/>
          <p:nvPr userDrawn="1"/>
        </p:nvGrpSpPr>
        <p:grpSpPr>
          <a:xfrm>
            <a:off x="0" y="0"/>
            <a:ext cx="12192000" cy="6858000"/>
            <a:chOff x="0" y="0"/>
            <a:chExt cx="38400" cy="21600"/>
          </a:xfrm>
        </p:grpSpPr>
        <p:sp>
          <p:nvSpPr>
            <p:cNvPr id="3" name="矩形 2"/>
            <p:cNvSpPr/>
            <p:nvPr userDrawn="1"/>
          </p:nvSpPr>
          <p:spPr>
            <a:xfrm>
              <a:off x="12000" y="0"/>
              <a:ext cx="14400" cy="216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sp>
          <p:nvSpPr>
            <p:cNvPr id="5" name="矩形 4"/>
            <p:cNvSpPr/>
            <p:nvPr userDrawn="1"/>
          </p:nvSpPr>
          <p:spPr>
            <a:xfrm>
              <a:off x="0" y="4053"/>
              <a:ext cx="38400" cy="13493"/>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cs typeface="微软雅黑" panose="020B0503020204020204" charset="-122"/>
                <a:sym typeface="微软雅黑" panose="020B0503020204020204" charset="-122"/>
              </a:endParaRPr>
            </a:p>
          </p:txBody>
        </p:sp>
        <p:grpSp>
          <p:nvGrpSpPr>
            <p:cNvPr id="7" name="组合 6"/>
            <p:cNvGrpSpPr/>
            <p:nvPr userDrawn="1"/>
          </p:nvGrpSpPr>
          <p:grpSpPr>
            <a:xfrm>
              <a:off x="31484" y="821"/>
              <a:ext cx="4970" cy="1878"/>
              <a:chOff x="31484" y="821"/>
              <a:chExt cx="4970" cy="1878"/>
            </a:xfrm>
          </p:grpSpPr>
          <p:grpSp>
            <p:nvGrpSpPr>
              <p:cNvPr id="4" name="组合 3"/>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6" name="图片 5"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gr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矩形 3"/>
          <p:cNvSpPr/>
          <p:nvPr userDrawn="1"/>
        </p:nvSpPr>
        <p:spPr>
          <a:xfrm>
            <a:off x="8362950" y="0"/>
            <a:ext cx="3829050"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sp>
        <p:nvSpPr>
          <p:cNvPr id="3" name="矩形 2"/>
          <p:cNvSpPr/>
          <p:nvPr userDrawn="1"/>
        </p:nvSpPr>
        <p:spPr>
          <a:xfrm>
            <a:off x="0" y="0"/>
            <a:ext cx="3838575" cy="6858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sp>
        <p:nvSpPr>
          <p:cNvPr id="5" name="矩形 4"/>
          <p:cNvSpPr/>
          <p:nvPr userDrawn="1"/>
        </p:nvSpPr>
        <p:spPr>
          <a:xfrm>
            <a:off x="223839" y="228600"/>
            <a:ext cx="11744324" cy="6400800"/>
          </a:xfrm>
          <a:prstGeom prst="rect">
            <a:avLst/>
          </a:prstGeom>
          <a:solidFill>
            <a:schemeClr val="bg1"/>
          </a:solidFill>
          <a:ln>
            <a:noFill/>
          </a:ln>
          <a:effectLst>
            <a:outerShdw blurRad="127000" dist="127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ym typeface="微软雅黑" panose="020B0503020204020204" charset="-122"/>
            </a:endParaRPr>
          </a:p>
        </p:txBody>
      </p:sp>
      <p:grpSp>
        <p:nvGrpSpPr>
          <p:cNvPr id="7" name="组合 6"/>
          <p:cNvGrpSpPr/>
          <p:nvPr userDrawn="1"/>
        </p:nvGrpSpPr>
        <p:grpSpPr>
          <a:xfrm>
            <a:off x="10015855" y="496570"/>
            <a:ext cx="1577975" cy="596265"/>
            <a:chOff x="31484" y="821"/>
            <a:chExt cx="4970" cy="1878"/>
          </a:xfrm>
        </p:grpSpPr>
        <p:grpSp>
          <p:nvGrpSpPr>
            <p:cNvPr id="2" name="组合 1"/>
            <p:cNvGrpSpPr/>
            <p:nvPr userDrawn="1"/>
          </p:nvGrpSpPr>
          <p:grpSpPr>
            <a:xfrm>
              <a:off x="31484" y="1552"/>
              <a:ext cx="2609" cy="415"/>
              <a:chOff x="3100" y="2220"/>
              <a:chExt cx="2310" cy="390"/>
            </a:xfrm>
          </p:grpSpPr>
          <p:pic>
            <p:nvPicPr>
              <p:cNvPr id="105" name="image 105"/>
              <p:cNvPicPr>
                <a:picLocks noChangeAspect="1"/>
              </p:cNvPicPr>
              <p:nvPr/>
            </p:nvPicPr>
            <p:blipFill>
              <a:blip r:embed="rId2"/>
              <a:srcRect/>
              <a:stretch>
                <a:fillRect/>
              </a:stretch>
            </p:blipFill>
            <p:spPr>
              <a:xfrm>
                <a:off x="3100" y="2220"/>
                <a:ext cx="391" cy="391"/>
              </a:xfrm>
              <a:prstGeom prst="rect">
                <a:avLst/>
              </a:prstGeom>
            </p:spPr>
          </p:pic>
          <p:pic>
            <p:nvPicPr>
              <p:cNvPr id="106" name="image 106"/>
              <p:cNvPicPr>
                <a:picLocks noChangeAspect="1"/>
              </p:cNvPicPr>
              <p:nvPr/>
            </p:nvPicPr>
            <p:blipFill>
              <a:blip r:embed="rId3"/>
              <a:srcRect/>
              <a:stretch>
                <a:fillRect/>
              </a:stretch>
            </p:blipFill>
            <p:spPr>
              <a:xfrm>
                <a:off x="4060" y="2220"/>
                <a:ext cx="391" cy="391"/>
              </a:xfrm>
              <a:prstGeom prst="rect">
                <a:avLst/>
              </a:prstGeom>
            </p:spPr>
          </p:pic>
          <p:pic>
            <p:nvPicPr>
              <p:cNvPr id="107" name="image 107"/>
              <p:cNvPicPr>
                <a:picLocks noChangeAspect="1"/>
              </p:cNvPicPr>
              <p:nvPr/>
            </p:nvPicPr>
            <p:blipFill>
              <a:blip r:embed="rId4"/>
              <a:srcRect/>
              <a:stretch>
                <a:fillRect/>
              </a:stretch>
            </p:blipFill>
            <p:spPr>
              <a:xfrm>
                <a:off x="5020" y="2220"/>
                <a:ext cx="391" cy="391"/>
              </a:xfrm>
              <a:prstGeom prst="rect">
                <a:avLst/>
              </a:prstGeom>
            </p:spPr>
          </p:pic>
        </p:grpSp>
        <p:pic>
          <p:nvPicPr>
            <p:cNvPr id="6" name="图片 5" descr="图标&#10;&#10;描述已自动生成"/>
            <p:cNvPicPr>
              <a:picLocks noChangeAspect="1"/>
            </p:cNvPicPr>
            <p:nvPr userDrawn="1"/>
          </p:nvPicPr>
          <p:blipFill>
            <a:blip r:embed="rId5"/>
            <a:stretch>
              <a:fillRect/>
            </a:stretch>
          </p:blipFill>
          <p:spPr>
            <a:xfrm>
              <a:off x="34736" y="821"/>
              <a:ext cx="1718" cy="1878"/>
            </a:xfrm>
            <a:prstGeom prst="roundRect">
              <a:avLst/>
            </a:prstGeom>
          </p:spPr>
        </p:pic>
      </p:gr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arctrix.com/nas/python/gc/" TargetMode="Externa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成组"/>
          <p:cNvGrpSpPr/>
          <p:nvPr/>
        </p:nvGrpSpPr>
        <p:grpSpPr>
          <a:xfrm>
            <a:off x="1360728" y="47087"/>
            <a:ext cx="1239929" cy="1740764"/>
            <a:chOff x="3218041" y="0"/>
            <a:chExt cx="2479857" cy="3481525"/>
          </a:xfrm>
        </p:grpSpPr>
        <p:sp>
          <p:nvSpPr>
            <p:cNvPr id="335" name="Oval 14"/>
            <p:cNvSpPr/>
            <p:nvPr/>
          </p:nvSpPr>
          <p:spPr>
            <a:xfrm>
              <a:off x="5562708" y="3346334"/>
              <a:ext cx="135190" cy="135191"/>
            </a:xfrm>
            <a:prstGeom prst="ellipse">
              <a:avLst/>
            </a:prstGeom>
            <a:solidFill>
              <a:srgbClr val="51B272">
                <a:alpha val="10000"/>
              </a:srgbClr>
            </a:solidFill>
            <a:ln w="12700" cap="flat">
              <a:noFill/>
              <a:miter lim="400000"/>
            </a:ln>
            <a:effectLst/>
          </p:spPr>
          <p:txBody>
            <a:bodyPr wrap="square" lIns="22859" tIns="22859" rIns="22859" bIns="22859" numCol="1" anchor="ctr">
              <a:noAutofit/>
            </a:bodyPr>
            <a:lstStyle/>
            <a:p>
              <a:pPr defTabSz="914400">
                <a:defRPr sz="1800" b="0">
                  <a:solidFill>
                    <a:srgbClr val="FFFFFF"/>
                  </a:solidFill>
                  <a:latin typeface="Calibri" panose="020F0502020204030204"/>
                  <a:ea typeface="Calibri" panose="020F0502020204030204"/>
                  <a:cs typeface="Calibri" panose="020F0502020204030204"/>
                  <a:sym typeface="Calibri" panose="020F0502020204030204"/>
                </a:defRPr>
              </a:pPr>
              <a:endParaRPr sz="90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7" name="TextBox 10"/>
            <p:cNvSpPr txBox="1"/>
            <p:nvPr/>
          </p:nvSpPr>
          <p:spPr>
            <a:xfrm>
              <a:off x="3218041" y="0"/>
              <a:ext cx="434340" cy="1503679"/>
            </a:xfrm>
            <a:prstGeom prst="rect">
              <a:avLst/>
            </a:prstGeom>
            <a:noFill/>
            <a:ln w="12700" cap="flat">
              <a:noFill/>
              <a:miter lim="400000"/>
            </a:ln>
            <a:effectLst/>
          </p:spPr>
          <p:txBody>
            <a:bodyPr wrap="none" lIns="45719" tIns="45719" rIns="45719" bIns="45719" numCol="1" anchor="t">
              <a:spAutoFit/>
            </a:bodyPr>
            <a:lstStyle>
              <a:lvl1pPr algn="l" defTabSz="1828800">
                <a:defRPr sz="8600" b="0">
                  <a:solidFill>
                    <a:srgbClr val="808080"/>
                  </a:solidFill>
                  <a:latin typeface="FZHei-B01S"/>
                  <a:ea typeface="FZHei-B01S"/>
                  <a:cs typeface="FZHei-B01S"/>
                  <a:sym typeface="FZHei-B01S"/>
                </a:defRPr>
              </a:lvl1pPr>
            </a:lstStyle>
            <a:p>
              <a:pPr>
                <a:defRPr>
                  <a:latin typeface="Raleway" panose="020B0503030101060003"/>
                  <a:ea typeface="Raleway" panose="020B0503030101060003"/>
                  <a:cs typeface="Raleway" panose="020B0503030101060003"/>
                  <a:sym typeface="Raleway" panose="020B0503030101060003"/>
                </a:defRPr>
              </a:pPr>
              <a:endParaRPr sz="4300" b="1"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1" name="Rectangle 57"/>
          <p:cNvSpPr txBox="1"/>
          <p:nvPr/>
        </p:nvSpPr>
        <p:spPr>
          <a:xfrm>
            <a:off x="7010400" y="3059430"/>
            <a:ext cx="2880995" cy="367030"/>
          </a:xfrm>
          <a:prstGeom prst="rect">
            <a:avLst/>
          </a:prstGeom>
          <a:noFill/>
          <a:ln w="12700" cap="flat">
            <a:noFill/>
            <a:miter lim="400000"/>
          </a:ln>
          <a:effectLst/>
        </p:spPr>
        <p:txBody>
          <a:bodyPr wrap="square" lIns="45719" tIns="45719" rIns="45719" bIns="45719" numCol="1" anchor="t">
            <a:spAutoFit/>
          </a:bodyPr>
          <a:lstStyle/>
          <a:p>
            <a:pPr algn="ctr" defTabSz="1828800">
              <a:defRPr sz="3600" b="0">
                <a:solidFill>
                  <a:srgbClr val="A6A6A6"/>
                </a:solidFill>
                <a:latin typeface="Raleway" panose="020B0503030101060003"/>
                <a:ea typeface="Raleway" panose="020B0503030101060003"/>
                <a:cs typeface="Raleway" panose="020B0503030101060003"/>
                <a:sym typeface="Raleway" panose="020B0503030101060003"/>
              </a:defRPr>
            </a:pPr>
            <a:r>
              <a:rPr lang="en-US" sz="1800" dirty="0" err="1">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小猪求职</a:t>
            </a:r>
            <a:r>
              <a:rPr lang="en-US" altLang="zh-CN"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辰星</a:t>
            </a:r>
            <a:r>
              <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老师</a:t>
            </a:r>
            <a:endParaRPr lang="zh-CN" altLang="en-US" sz="1800" dirty="0">
              <a:solidFill>
                <a:schemeClr val="accent1">
                  <a:lumMod val="7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图片 1"/>
          <p:cNvPicPr>
            <a:picLocks noChangeAspect="1"/>
          </p:cNvPicPr>
          <p:nvPr/>
        </p:nvPicPr>
        <p:blipFill>
          <a:blip r:embed="rId1"/>
          <a:stretch>
            <a:fillRect/>
          </a:stretch>
        </p:blipFill>
        <p:spPr>
          <a:xfrm>
            <a:off x="9267689" y="5816214"/>
            <a:ext cx="2924312" cy="1041786"/>
          </a:xfrm>
          <a:prstGeom prst="rect">
            <a:avLst/>
          </a:prstGeom>
        </p:spPr>
      </p:pic>
      <p:sp>
        <p:nvSpPr>
          <p:cNvPr id="6" name="object 6"/>
          <p:cNvSpPr txBox="1"/>
          <p:nvPr/>
        </p:nvSpPr>
        <p:spPr>
          <a:xfrm>
            <a:off x="3810000" y="2133600"/>
            <a:ext cx="4728068" cy="685800"/>
          </a:xfrm>
          <a:prstGeom prst="rect">
            <a:avLst/>
          </a:prstGeom>
        </p:spPr>
        <p:txBody>
          <a:bodyPr vert="horz" wrap="square" lIns="0" tIns="12700" rIns="0" bIns="0" rtlCol="0">
            <a:spAutoFit/>
          </a:bodyPr>
          <a:lstStyle/>
          <a:p>
            <a:pPr marL="12700" algn="ctr">
              <a:lnSpc>
                <a:spcPct val="100000"/>
              </a:lnSpc>
              <a:spcBef>
                <a:spcPts val="100"/>
              </a:spcBef>
            </a:pPr>
            <a:r>
              <a:rPr lang="en-US" altLang="zh-CN" sz="4400" b="1" spc="90" dirty="0">
                <a:solidFill>
                  <a:schemeClr val="accent1">
                    <a:lumMod val="75000"/>
                  </a:schemeClr>
                </a:solidFill>
                <a:uFillTx/>
                <a:latin typeface="微软雅黑" panose="020B0503020204020204" charset="-122"/>
                <a:ea typeface="微软雅黑" panose="020B0503020204020204" charset="-122"/>
                <a:cs typeface="微软雅黑" panose="020B0503020204020204" charset="-122"/>
              </a:rPr>
              <a:t>JVM</a:t>
            </a:r>
            <a:endParaRPr sz="4400" b="1" spc="90" dirty="0">
              <a:solidFill>
                <a:schemeClr val="accent1">
                  <a:lumMod val="75000"/>
                </a:schemeClr>
              </a:solidFill>
              <a:uFillTx/>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源码</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pic>
        <p:nvPicPr>
          <p:cNvPr id="3" name="图片 2"/>
          <p:cNvPicPr>
            <a:picLocks noChangeAspect="1"/>
          </p:cNvPicPr>
          <p:nvPr/>
        </p:nvPicPr>
        <p:blipFill rotWithShape="1">
          <a:blip r:embed="rId1"/>
          <a:srcRect r="6026"/>
          <a:stretch>
            <a:fillRect/>
          </a:stretch>
        </p:blipFill>
        <p:spPr>
          <a:xfrm>
            <a:off x="533400" y="457200"/>
            <a:ext cx="7327900" cy="3098800"/>
          </a:xfrm>
          <a:prstGeom prst="rect">
            <a:avLst/>
          </a:prstGeom>
        </p:spPr>
      </p:pic>
      <p:sp>
        <p:nvSpPr>
          <p:cNvPr id="4" name="文本框 3"/>
          <p:cNvSpPr txBox="1"/>
          <p:nvPr/>
        </p:nvSpPr>
        <p:spPr>
          <a:xfrm>
            <a:off x="457200" y="3697312"/>
            <a:ext cx="4339650" cy="369332"/>
          </a:xfrm>
          <a:prstGeom prst="rect">
            <a:avLst/>
          </a:prstGeom>
          <a:noFill/>
        </p:spPr>
        <p:txBody>
          <a:bodyPr wrap="none" rtlCol="0">
            <a:spAutoFit/>
          </a:bodyPr>
          <a:lstStyle/>
          <a:p>
            <a:r>
              <a:rPr kumimoji="1" lang="zh-CN" altLang="en-US"/>
              <a:t>父加载器的实现方式：组合，而不是继承</a:t>
            </a: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accent1">
                    <a:lumMod val="75000"/>
                  </a:schemeClr>
                </a:solidFill>
                <a:latin typeface="微软雅黑" panose="020B0503020204020204" charset="-122"/>
              </a:rPr>
              <a:t>classLoader.loadClass</a:t>
            </a:r>
            <a:r>
              <a:rPr lang="zh-CN" altLang="en-US" sz="1600" b="1" spc="100" dirty="0">
                <a:solidFill>
                  <a:schemeClr val="accent1">
                    <a:lumMod val="75000"/>
                  </a:schemeClr>
                </a:solidFill>
                <a:latin typeface="微软雅黑" panose="020B0503020204020204" charset="-122"/>
              </a:rPr>
              <a:t>与</a:t>
            </a:r>
            <a:r>
              <a:rPr lang="en-US" altLang="zh-CN" sz="1600" b="1" spc="100" dirty="0">
                <a:solidFill>
                  <a:schemeClr val="accent1">
                    <a:lumMod val="75000"/>
                  </a:schemeClr>
                </a:solidFill>
                <a:latin typeface="微软雅黑" panose="020B0503020204020204" charset="-122"/>
              </a:rPr>
              <a:t>Class.forName</a:t>
            </a:r>
            <a:endParaRPr sz="1600" dirty="0"/>
          </a:p>
        </p:txBody>
      </p:sp>
      <p:pic>
        <p:nvPicPr>
          <p:cNvPr id="6" name="图片 5"/>
          <p:cNvPicPr>
            <a:picLocks noChangeAspect="1"/>
          </p:cNvPicPr>
          <p:nvPr/>
        </p:nvPicPr>
        <p:blipFill rotWithShape="1">
          <a:blip r:embed="rId1"/>
          <a:srcRect l="4615" r="4615"/>
          <a:stretch>
            <a:fillRect/>
          </a:stretch>
        </p:blipFill>
        <p:spPr>
          <a:xfrm>
            <a:off x="304800" y="609601"/>
            <a:ext cx="8077200" cy="1247154"/>
          </a:xfrm>
          <a:prstGeom prst="rect">
            <a:avLst/>
          </a:prstGeom>
        </p:spPr>
      </p:pic>
      <p:sp>
        <p:nvSpPr>
          <p:cNvPr id="7" name="文本框 6"/>
          <p:cNvSpPr txBox="1"/>
          <p:nvPr/>
        </p:nvSpPr>
        <p:spPr>
          <a:xfrm>
            <a:off x="228600" y="316468"/>
            <a:ext cx="6718314" cy="2246769"/>
          </a:xfrm>
          <a:prstGeom prst="rect">
            <a:avLst/>
          </a:prstGeom>
          <a:noFill/>
        </p:spPr>
        <p:txBody>
          <a:bodyPr wrap="none" rtlCol="0">
            <a:spAutoFit/>
          </a:bodyPr>
          <a:lstStyle/>
          <a:p>
            <a:r>
              <a:rPr kumimoji="1" lang="en-US" altLang="zh-CN" sz="1600"/>
              <a:t>Class.forName</a:t>
            </a:r>
            <a:r>
              <a:rPr kumimoji="1" lang="zh-CN" altLang="en-US" sz="1600"/>
              <a:t>源码截取：（必须完成初始化）</a:t>
            </a:r>
            <a:endParaRPr kumimoji="1" lang="en-US" altLang="zh-CN" sz="1600"/>
          </a:p>
          <a:p>
            <a:endParaRPr kumimoji="1" lang="en-US" altLang="zh-CN"/>
          </a:p>
          <a:p>
            <a:endParaRPr kumimoji="1" lang="en-US" altLang="zh-CN"/>
          </a:p>
          <a:p>
            <a:endParaRPr kumimoji="1" lang="en-US" altLang="zh-CN"/>
          </a:p>
          <a:p>
            <a:endParaRPr kumimoji="1" lang="en-US" altLang="zh-CN"/>
          </a:p>
          <a:p>
            <a:endParaRPr kumimoji="1" lang="en-US" altLang="zh-CN"/>
          </a:p>
          <a:p>
            <a:r>
              <a:rPr kumimoji="1" lang="en-US" altLang="zh-CN" sz="1600"/>
              <a:t>classLoader.loadClass()</a:t>
            </a:r>
            <a:r>
              <a:rPr kumimoji="1" lang="zh-CN" altLang="en-US" sz="1600"/>
              <a:t>源码截取：（不完成解析，也就不完成初始化）</a:t>
            </a:r>
            <a:endParaRPr kumimoji="1" lang="en-US" altLang="zh-CN" sz="1600"/>
          </a:p>
          <a:p>
            <a:endParaRPr kumimoji="1" lang="zh-CN" altLang="en-US"/>
          </a:p>
        </p:txBody>
      </p:sp>
      <p:pic>
        <p:nvPicPr>
          <p:cNvPr id="9" name="图片 8"/>
          <p:cNvPicPr>
            <a:picLocks noChangeAspect="1"/>
          </p:cNvPicPr>
          <p:nvPr/>
        </p:nvPicPr>
        <p:blipFill>
          <a:blip r:embed="rId2"/>
          <a:stretch>
            <a:fillRect/>
          </a:stretch>
        </p:blipFill>
        <p:spPr>
          <a:xfrm>
            <a:off x="304800" y="2261801"/>
            <a:ext cx="9042791" cy="950357"/>
          </a:xfrm>
          <a:prstGeom prst="rect">
            <a:avLst/>
          </a:prstGeom>
        </p:spPr>
      </p:pic>
      <p:sp>
        <p:nvSpPr>
          <p:cNvPr id="10" name="文本框 9"/>
          <p:cNvSpPr txBox="1"/>
          <p:nvPr/>
        </p:nvSpPr>
        <p:spPr>
          <a:xfrm>
            <a:off x="304800" y="3348937"/>
            <a:ext cx="11322010" cy="1508105"/>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回顾初始化做的事情：为类的静态成员赋正确的值，执行静态代码块。</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sz="1400" b="1">
                <a:solidFill>
                  <a:schemeClr val="tx2"/>
                </a:solidFill>
                <a:latin typeface="微软雅黑 Light" panose="020B0502040204020203" pitchFamily="34" charset="-122"/>
                <a:ea typeface="微软雅黑 Light" panose="020B0502040204020203" pitchFamily="34" charset="-122"/>
              </a:rPr>
              <a:t>面试题：为什么</a:t>
            </a:r>
            <a:r>
              <a:rPr kumimoji="1" lang="en-US" altLang="zh-CN" sz="1400" b="1">
                <a:solidFill>
                  <a:schemeClr val="tx2"/>
                </a:solidFill>
                <a:latin typeface="微软雅黑 Light" panose="020B0502040204020203" pitchFamily="34" charset="-122"/>
                <a:ea typeface="微软雅黑 Light" panose="020B0502040204020203" pitchFamily="34" charset="-122"/>
              </a:rPr>
              <a:t>JDBC</a:t>
            </a:r>
            <a:r>
              <a:rPr kumimoji="1" lang="zh-CN" altLang="en-US" sz="1400" b="1">
                <a:solidFill>
                  <a:schemeClr val="tx2"/>
                </a:solidFill>
                <a:latin typeface="微软雅黑 Light" panose="020B0502040204020203" pitchFamily="34" charset="-122"/>
                <a:ea typeface="微软雅黑 Light" panose="020B0502040204020203" pitchFamily="34" charset="-122"/>
              </a:rPr>
              <a:t>加载</a:t>
            </a:r>
            <a:r>
              <a:rPr kumimoji="1" lang="en-US" altLang="zh-CN" sz="1400" b="1">
                <a:solidFill>
                  <a:schemeClr val="tx2"/>
                </a:solidFill>
                <a:latin typeface="微软雅黑 Light" panose="020B0502040204020203" pitchFamily="34" charset="-122"/>
                <a:ea typeface="微软雅黑 Light" panose="020B0502040204020203" pitchFamily="34" charset="-122"/>
              </a:rPr>
              <a:t>mysql</a:t>
            </a:r>
            <a:r>
              <a:rPr kumimoji="1" lang="zh-CN" altLang="en-US" sz="1400" b="1">
                <a:solidFill>
                  <a:schemeClr val="tx2"/>
                </a:solidFill>
                <a:latin typeface="微软雅黑 Light" panose="020B0502040204020203" pitchFamily="34" charset="-122"/>
                <a:ea typeface="微软雅黑 Light" panose="020B0502040204020203" pitchFamily="34" charset="-122"/>
              </a:rPr>
              <a:t>驱动时，只能使用</a:t>
            </a:r>
            <a:r>
              <a:rPr kumimoji="1" lang="en-GB" altLang="zh-CN" sz="1400" b="1">
                <a:solidFill>
                  <a:schemeClr val="tx2"/>
                </a:solidFill>
                <a:latin typeface="微软雅黑 Light" panose="020B0502040204020203" pitchFamily="34" charset="-122"/>
                <a:ea typeface="微软雅黑 Light" panose="020B0502040204020203" pitchFamily="34" charset="-122"/>
              </a:rPr>
              <a:t>Class.forName</a:t>
            </a:r>
            <a:r>
              <a:rPr kumimoji="1" lang="zh-CN" altLang="en-US" sz="1400" b="1">
                <a:solidFill>
                  <a:schemeClr val="tx2"/>
                </a:solidFill>
                <a:latin typeface="微软雅黑 Light" panose="020B0502040204020203" pitchFamily="34" charset="-122"/>
                <a:ea typeface="微软雅黑 Light" panose="020B0502040204020203" pitchFamily="34" charset="-122"/>
              </a:rPr>
              <a:t>，而不是</a:t>
            </a:r>
            <a:r>
              <a:rPr lang="en-GB" altLang="zh-CN" sz="1400" b="1">
                <a:solidFill>
                  <a:schemeClr val="tx2"/>
                </a:solidFill>
                <a:latin typeface="微软雅黑 Light" panose="020B0502040204020203" pitchFamily="34" charset="-122"/>
                <a:ea typeface="微软雅黑 Light" panose="020B0502040204020203" pitchFamily="34" charset="-122"/>
              </a:rPr>
              <a:t>Thread.</a:t>
            </a:r>
            <a:r>
              <a:rPr lang="en-GB" altLang="zh-CN" sz="1400" b="1">
                <a:solidFill>
                  <a:schemeClr val="tx2"/>
                </a:solidFill>
                <a:effectLst/>
                <a:latin typeface="微软雅黑 Light" panose="020B0502040204020203" pitchFamily="34" charset="-122"/>
                <a:ea typeface="微软雅黑 Light" panose="020B0502040204020203" pitchFamily="34" charset="-122"/>
              </a:rPr>
              <a:t>currentThread</a:t>
            </a:r>
            <a:r>
              <a:rPr lang="en-GB" altLang="zh-CN" sz="1400" b="1">
                <a:solidFill>
                  <a:schemeClr val="tx2"/>
                </a:solidFill>
                <a:latin typeface="微软雅黑 Light" panose="020B0502040204020203" pitchFamily="34" charset="-122"/>
                <a:ea typeface="微软雅黑 Light" panose="020B0502040204020203" pitchFamily="34" charset="-122"/>
              </a:rPr>
              <a:t>().getContextClassLoader().loadClass</a:t>
            </a:r>
            <a:endParaRPr lang="en-GB" altLang="zh-CN" sz="1400" b="1">
              <a:solidFill>
                <a:schemeClr val="tx2"/>
              </a:solidFill>
              <a:latin typeface="微软雅黑 Light" panose="020B0502040204020203" pitchFamily="34" charset="-122"/>
              <a:ea typeface="微软雅黑 Light" panose="020B0502040204020203" pitchFamily="34" charset="-122"/>
            </a:endParaRPr>
          </a:p>
          <a:p>
            <a:endParaRPr kumimoji="1" lang="en-US" altLang="zh-CN" sz="1400" b="1">
              <a:solidFill>
                <a:schemeClr val="tx2"/>
              </a:solidFill>
              <a:latin typeface="微软雅黑 Light" panose="020B0502040204020203" pitchFamily="34" charset="-122"/>
              <a:ea typeface="微软雅黑 Light" panose="020B0502040204020203" pitchFamily="34" charset="-122"/>
            </a:endParaRPr>
          </a:p>
          <a:p>
            <a:r>
              <a:rPr kumimoji="1" lang="zh-CN" altLang="en-US" sz="1400" b="1">
                <a:solidFill>
                  <a:schemeClr val="tx2"/>
                </a:solidFill>
                <a:latin typeface="微软雅黑 Light" panose="020B0502040204020203" pitchFamily="34" charset="-122"/>
                <a:ea typeface="微软雅黑 Light" panose="020B0502040204020203" pitchFamily="34" charset="-122"/>
              </a:rPr>
              <a:t>分析：</a:t>
            </a:r>
            <a:r>
              <a:rPr kumimoji="1" lang="en-US" altLang="zh-CN" sz="1400" b="1">
                <a:solidFill>
                  <a:schemeClr val="tx2"/>
                </a:solidFill>
                <a:latin typeface="微软雅黑 Light" panose="020B0502040204020203" pitchFamily="34" charset="-122"/>
                <a:ea typeface="微软雅黑 Light" panose="020B0502040204020203" pitchFamily="34" charset="-122"/>
              </a:rPr>
              <a:t>mysql</a:t>
            </a:r>
            <a:r>
              <a:rPr kumimoji="1" lang="zh-CN" altLang="en-US" sz="1400" b="1">
                <a:solidFill>
                  <a:schemeClr val="tx2"/>
                </a:solidFill>
                <a:latin typeface="微软雅黑 Light" panose="020B0502040204020203" pitchFamily="34" charset="-122"/>
                <a:ea typeface="微软雅黑 Light" panose="020B0502040204020203" pitchFamily="34" charset="-122"/>
              </a:rPr>
              <a:t>获取链接的步骤</a:t>
            </a:r>
            <a:endParaRPr kumimoji="1" lang="en-US" altLang="zh-CN" sz="1400" b="1">
              <a:solidFill>
                <a:schemeClr val="tx2"/>
              </a:solidFill>
              <a:latin typeface="微软雅黑 Light" panose="020B0502040204020203" pitchFamily="34" charset="-122"/>
              <a:ea typeface="微软雅黑 Light" panose="020B0502040204020203" pitchFamily="34" charset="-122"/>
            </a:endParaRPr>
          </a:p>
          <a:p>
            <a:endParaRPr kumimoji="1" lang="en-US" altLang="zh-CN" sz="1400" b="1">
              <a:solidFill>
                <a:schemeClr val="tx2"/>
              </a:solidFill>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3"/>
          <a:stretch>
            <a:fillRect/>
          </a:stretch>
        </p:blipFill>
        <p:spPr>
          <a:xfrm>
            <a:off x="2819400" y="4140821"/>
            <a:ext cx="6019800" cy="885527"/>
          </a:xfrm>
          <a:prstGeom prst="rect">
            <a:avLst/>
          </a:prstGeom>
        </p:spPr>
      </p:pic>
      <p:pic>
        <p:nvPicPr>
          <p:cNvPr id="13" name="图片 12"/>
          <p:cNvPicPr>
            <a:picLocks noChangeAspect="1"/>
          </p:cNvPicPr>
          <p:nvPr/>
        </p:nvPicPr>
        <p:blipFill rotWithShape="1">
          <a:blip r:embed="rId4"/>
          <a:srcRect b="22918"/>
          <a:stretch>
            <a:fillRect/>
          </a:stretch>
        </p:blipFill>
        <p:spPr>
          <a:xfrm>
            <a:off x="2819400" y="5060640"/>
            <a:ext cx="4591512" cy="15151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打破双亲委派模型机制</a:t>
            </a:r>
            <a:endParaRPr dirty="0"/>
          </a:p>
        </p:txBody>
      </p:sp>
      <p:sp>
        <p:nvSpPr>
          <p:cNvPr id="3" name="文本框 2"/>
          <p:cNvSpPr txBox="1"/>
          <p:nvPr/>
        </p:nvSpPr>
        <p:spPr>
          <a:xfrm>
            <a:off x="304800" y="315888"/>
            <a:ext cx="9906000" cy="1569660"/>
          </a:xfrm>
          <a:prstGeom prst="rect">
            <a:avLst/>
          </a:prstGeom>
          <a:noFill/>
        </p:spPr>
        <p:txBody>
          <a:bodyPr wrap="square" rtlCol="0">
            <a:spAutoFit/>
          </a:bodyPr>
          <a:lstStyle/>
          <a:p>
            <a:r>
              <a:rPr lang="zh-CN" altLang="en-US" sz="1600" spc="100" dirty="0">
                <a:latin typeface="微软雅黑" panose="020B0503020204020204" charset="-122"/>
              </a:rPr>
              <a:t>打破双亲委派模型机制：只要不向上委托即为打破。</a:t>
            </a:r>
            <a:endParaRPr lang="en-US" altLang="zh-CN" sz="1600" spc="100" dirty="0">
              <a:latin typeface="微软雅黑" panose="020B0503020204020204" charset="-122"/>
            </a:endParaRPr>
          </a:p>
          <a:p>
            <a:pPr marL="285750" indent="-285750">
              <a:buFont typeface="Wingdings" panose="05000000000000000000" pitchFamily="2" charset="2"/>
              <a:buChar char="Ø"/>
            </a:pPr>
            <a:r>
              <a:rPr kumimoji="1" lang="zh-CN" altLang="en-US" sz="1600" spc="100" dirty="0">
                <a:latin typeface="微软雅黑" panose="020B0503020204020204" charset="-122"/>
              </a:rPr>
              <a:t>场景：</a:t>
            </a:r>
            <a:r>
              <a:rPr kumimoji="1" lang="en-US" altLang="zh-CN" sz="1600" spc="100" dirty="0">
                <a:latin typeface="微软雅黑" panose="020B0503020204020204" charset="-122"/>
              </a:rPr>
              <a:t>Tomcat</a:t>
            </a:r>
            <a:r>
              <a:rPr kumimoji="1" lang="zh-CN" altLang="en-US" sz="1600" spc="100" dirty="0">
                <a:latin typeface="微软雅黑" panose="020B0503020204020204" charset="-122"/>
              </a:rPr>
              <a:t>的</a:t>
            </a:r>
            <a:r>
              <a:rPr kumimoji="1" lang="en-US" altLang="zh-CN" sz="1600" spc="100" dirty="0">
                <a:latin typeface="微软雅黑" panose="020B0503020204020204" charset="-122"/>
              </a:rPr>
              <a:t>webapps</a:t>
            </a:r>
            <a:r>
              <a:rPr kumimoji="1" lang="zh-CN" altLang="en-US" sz="1600" spc="100" dirty="0">
                <a:latin typeface="微软雅黑" panose="020B0503020204020204" charset="-122"/>
              </a:rPr>
              <a:t>目录下可以部署多个</a:t>
            </a:r>
            <a:r>
              <a:rPr kumimoji="1" lang="en-US" altLang="zh-CN" sz="1600" spc="100" dirty="0">
                <a:latin typeface="微软雅黑" panose="020B0503020204020204" charset="-122"/>
              </a:rPr>
              <a:t>war</a:t>
            </a:r>
            <a:r>
              <a:rPr kumimoji="1" lang="zh-CN" altLang="en-US" sz="1600" spc="100" dirty="0">
                <a:latin typeface="微软雅黑" panose="020B0503020204020204" charset="-122"/>
              </a:rPr>
              <a:t>包，每个</a:t>
            </a:r>
            <a:r>
              <a:rPr kumimoji="1" lang="en-US" altLang="zh-CN" sz="1600" spc="100" dirty="0">
                <a:latin typeface="微软雅黑" panose="020B0503020204020204" charset="-122"/>
              </a:rPr>
              <a:t>war</a:t>
            </a:r>
            <a:r>
              <a:rPr kumimoji="1" lang="zh-CN" altLang="en-US" sz="1600" spc="100" dirty="0">
                <a:latin typeface="微软雅黑" panose="020B0503020204020204" charset="-122"/>
              </a:rPr>
              <a:t>包都代表一个独立的</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应用又同名类，但是具体实现都不一样，则需要打破，加载同名的</a:t>
            </a:r>
            <a:r>
              <a:rPr kumimoji="1" lang="en-US" altLang="zh-CN" sz="1600" spc="100" dirty="0">
                <a:latin typeface="微软雅黑" panose="020B0503020204020204" charset="-122"/>
              </a:rPr>
              <a:t>2</a:t>
            </a:r>
            <a:r>
              <a:rPr kumimoji="1" lang="zh-CN" altLang="en-US" sz="1600" spc="100" dirty="0">
                <a:latin typeface="微软雅黑" panose="020B0503020204020204" charset="-122"/>
              </a:rPr>
              <a:t>个不同实现的类。</a:t>
            </a:r>
            <a:endParaRPr kumimoji="1" lang="en-US" altLang="zh-CN" sz="1600" spc="100" dirty="0">
              <a:latin typeface="微软雅黑" panose="020B0503020204020204" charset="-122"/>
            </a:endParaRPr>
          </a:p>
          <a:p>
            <a:pPr marL="285750" indent="-285750">
              <a:buFont typeface="Wingdings" panose="05000000000000000000" pitchFamily="2" charset="2"/>
              <a:buChar char="Ø"/>
            </a:pPr>
            <a:r>
              <a:rPr kumimoji="1" lang="zh-CN" altLang="en-US" sz="1600" spc="100" dirty="0">
                <a:latin typeface="微软雅黑" panose="020B0503020204020204" charset="-122"/>
              </a:rPr>
              <a:t>如何打破：为每个</a:t>
            </a:r>
            <a:r>
              <a:rPr kumimoji="1" lang="en-US" altLang="zh-CN" sz="1600" spc="100" dirty="0">
                <a:latin typeface="微软雅黑" panose="020B0503020204020204" charset="-122"/>
              </a:rPr>
              <a:t>Web</a:t>
            </a:r>
            <a:r>
              <a:rPr kumimoji="1" lang="zh-CN" altLang="en-US" sz="1600" spc="100" dirty="0">
                <a:latin typeface="微软雅黑" panose="020B0503020204020204" charset="-122"/>
              </a:rPr>
              <a:t>应用创建一个</a:t>
            </a:r>
            <a:r>
              <a:rPr kumimoji="1" lang="en-US" altLang="zh-CN" sz="1600" spc="100" dirty="0">
                <a:latin typeface="微软雅黑" panose="020B0503020204020204" charset="-122"/>
              </a:rPr>
              <a:t>WebAppClassLoader</a:t>
            </a:r>
            <a:r>
              <a:rPr kumimoji="1" lang="zh-CN" altLang="en-US" sz="1600" spc="100" dirty="0">
                <a:latin typeface="微软雅黑" panose="020B0503020204020204" charset="-122"/>
              </a:rPr>
              <a:t>，重写</a:t>
            </a:r>
            <a:r>
              <a:rPr kumimoji="1" lang="en-US" altLang="zh-CN" sz="1600" spc="100" dirty="0">
                <a:latin typeface="微软雅黑" panose="020B0503020204020204" charset="-122"/>
              </a:rPr>
              <a:t>loadClass</a:t>
            </a:r>
            <a:r>
              <a:rPr kumimoji="1" lang="zh-CN" altLang="en-US" sz="1600" spc="100" dirty="0">
                <a:latin typeface="微软雅黑" panose="020B0503020204020204" charset="-122"/>
              </a:rPr>
              <a:t>，优先加载当前应用目录下的类，如果找不到，再向上委派。</a:t>
            </a:r>
            <a:endParaRPr kumimoji="1" lang="en-US" altLang="zh-CN" sz="1600" spc="100" dirty="0">
              <a:latin typeface="微软雅黑" panose="020B0503020204020204" charset="-122"/>
            </a:endParaRPr>
          </a:p>
          <a:p>
            <a:pPr marL="285750" indent="-285750">
              <a:buFont typeface="Wingdings" panose="05000000000000000000" pitchFamily="2" charset="2"/>
              <a:buChar char="Ø"/>
            </a:pPr>
            <a:r>
              <a:rPr kumimoji="1" lang="en-US" altLang="zh-CN" sz="1600" spc="100" dirty="0">
                <a:latin typeface="微软雅黑" panose="020B0503020204020204" charset="-122"/>
              </a:rPr>
              <a:t>Tomcat</a:t>
            </a:r>
            <a:r>
              <a:rPr kumimoji="1" lang="zh-CN" altLang="en-US" sz="1600" spc="100" dirty="0">
                <a:latin typeface="微软雅黑" panose="020B0503020204020204" charset="-122"/>
              </a:rPr>
              <a:t>类加载器一览</a:t>
            </a:r>
            <a:endParaRPr kumimoji="1" lang="zh-CN" altLang="en-US" sz="1600"/>
          </a:p>
        </p:txBody>
      </p:sp>
      <p:pic>
        <p:nvPicPr>
          <p:cNvPr id="4" name="图片 3"/>
          <p:cNvPicPr>
            <a:picLocks noChangeAspect="1"/>
          </p:cNvPicPr>
          <p:nvPr/>
        </p:nvPicPr>
        <p:blipFill>
          <a:blip r:embed="rId1"/>
          <a:stretch>
            <a:fillRect/>
          </a:stretch>
        </p:blipFill>
        <p:spPr>
          <a:xfrm>
            <a:off x="609600" y="1885548"/>
            <a:ext cx="4800600" cy="46966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a:t>
            </a:r>
            <a:r>
              <a:rPr lang="en-US" altLang="zh-CN" sz="4000" b="1" spc="100" dirty="0">
                <a:solidFill>
                  <a:schemeClr val="accent1">
                    <a:lumMod val="75000"/>
                  </a:schemeClr>
                </a:solidFill>
                <a:latin typeface="微软雅黑" panose="020B0503020204020204" charset="-122"/>
              </a:rPr>
              <a:t>JIT</a:t>
            </a:r>
            <a:r>
              <a:rPr lang="zh-CN" altLang="en-US" sz="4000" b="1" spc="100" dirty="0">
                <a:solidFill>
                  <a:schemeClr val="accent1">
                    <a:lumMod val="75000"/>
                  </a:schemeClr>
                </a:solidFill>
                <a:latin typeface="微软雅黑" panose="020B0503020204020204" charset="-122"/>
              </a:rPr>
              <a:t>浅析</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JIT</a:t>
            </a:r>
            <a:endParaRPr dirty="0"/>
          </a:p>
        </p:txBody>
      </p:sp>
      <p:sp>
        <p:nvSpPr>
          <p:cNvPr id="3" name="文本框 2"/>
          <p:cNvSpPr txBox="1"/>
          <p:nvPr/>
        </p:nvSpPr>
        <p:spPr>
          <a:xfrm>
            <a:off x="381000" y="315888"/>
            <a:ext cx="11353799" cy="6278642"/>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zh-CN" sz="1600"/>
              <a:t>JIT</a:t>
            </a:r>
            <a:r>
              <a:rPr kumimoji="1" lang="zh-CN" altLang="en-US" sz="1600"/>
              <a:t>：</a:t>
            </a:r>
            <a:r>
              <a:rPr kumimoji="1" lang="en-GB" altLang="zh-CN" sz="1600"/>
              <a:t>just in time</a:t>
            </a:r>
            <a:r>
              <a:rPr kumimoji="1" lang="zh-CN" altLang="en-US" sz="1600"/>
              <a:t>，</a:t>
            </a:r>
            <a:r>
              <a:rPr lang="zh-CN" altLang="en-US" sz="1600"/>
              <a:t>即时编译编译器，把翻译过的机器码保存起来，以备下次使用，能够加速 </a:t>
            </a:r>
            <a:r>
              <a:rPr lang="en-GB" altLang="zh-CN" sz="1600"/>
              <a:t>Java </a:t>
            </a:r>
            <a:r>
              <a:rPr lang="zh-CN" altLang="en-US" sz="1600"/>
              <a:t>程序的执行速度。</a:t>
            </a:r>
            <a:endParaRPr lang="en-US" altLang="zh-CN" sz="1600"/>
          </a:p>
          <a:p>
            <a:pPr marL="285750" indent="-285750">
              <a:buFont typeface="Wingdings" panose="05000000000000000000" pitchFamily="2" charset="2"/>
              <a:buChar char="Ø"/>
            </a:pPr>
            <a:r>
              <a:rPr kumimoji="1" lang="zh-CN" altLang="en-US" sz="1600"/>
              <a:t>工作原理：</a:t>
            </a: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r>
              <a:rPr kumimoji="1" lang="en-US" altLang="zh-CN" sz="1600"/>
              <a:t>JIT</a:t>
            </a:r>
            <a:r>
              <a:rPr kumimoji="1" lang="zh-CN" altLang="en-US" sz="1600"/>
              <a:t>编译器种类：</a:t>
            </a:r>
            <a:endParaRPr kumimoji="1" lang="en-US" altLang="zh-CN" sz="1600"/>
          </a:p>
          <a:p>
            <a:pPr marL="742950" lvl="1"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Client Compiler</a:t>
            </a:r>
            <a:r>
              <a:rPr lang="zh-CN" altLang="en-GB"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简称</a:t>
            </a:r>
            <a:r>
              <a:rPr lang="en-GB" altLang="zh-CN" sz="1400">
                <a:latin typeface="微软雅黑 Light" panose="020B0502040204020203" pitchFamily="34" charset="-122"/>
                <a:ea typeface="微软雅黑 Light" panose="020B0502040204020203" pitchFamily="34" charset="-122"/>
              </a:rPr>
              <a:t>C1</a:t>
            </a:r>
            <a:r>
              <a:rPr lang="zh-CN" altLang="en-GB" sz="1400">
                <a:latin typeface="微软雅黑 Light" panose="020B0502040204020203" pitchFamily="34" charset="-122"/>
                <a:ea typeface="微软雅黑 Light" panose="020B0502040204020203" pitchFamily="34" charset="-122"/>
              </a:rPr>
              <a:t>，</a:t>
            </a:r>
            <a:r>
              <a:rPr lang="en-GB" altLang="zh-CN" sz="1400">
                <a:latin typeface="微软雅黑 Light" panose="020B0502040204020203" pitchFamily="34" charset="-122"/>
                <a:ea typeface="微软雅黑 Light" panose="020B0502040204020203" pitchFamily="34" charset="-122"/>
              </a:rPr>
              <a:t>-client</a:t>
            </a:r>
            <a:r>
              <a:rPr lang="zh-CN" altLang="en-US" sz="1400">
                <a:latin typeface="微软雅黑 Light" panose="020B0502040204020203" pitchFamily="34" charset="-122"/>
                <a:ea typeface="微软雅黑 Light" panose="020B0502040204020203" pitchFamily="34" charset="-122"/>
              </a:rPr>
              <a:t>参数强制，关注局部优化，简单快速，放弃耗时的长时优化</a:t>
            </a:r>
            <a:endParaRPr lang="zh-CN" altLang="en-US"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Server Compiler</a:t>
            </a:r>
            <a:r>
              <a:rPr lang="zh-CN" altLang="en-GB"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简称</a:t>
            </a:r>
            <a:r>
              <a:rPr lang="en-GB" altLang="zh-CN" sz="1400">
                <a:latin typeface="微软雅黑 Light" panose="020B0502040204020203" pitchFamily="34" charset="-122"/>
                <a:ea typeface="微软雅黑 Light" panose="020B0502040204020203" pitchFamily="34" charset="-122"/>
              </a:rPr>
              <a:t>C2</a:t>
            </a:r>
            <a:r>
              <a:rPr lang="zh-CN" altLang="en-GB" sz="1400">
                <a:latin typeface="微软雅黑 Light" panose="020B0502040204020203" pitchFamily="34" charset="-122"/>
                <a:ea typeface="微软雅黑 Light" panose="020B0502040204020203" pitchFamily="34" charset="-122"/>
              </a:rPr>
              <a:t>， </a:t>
            </a:r>
            <a:r>
              <a:rPr lang="en-GB" altLang="zh-CN" sz="1400">
                <a:latin typeface="微软雅黑 Light" panose="020B0502040204020203" pitchFamily="34" charset="-122"/>
                <a:ea typeface="微软雅黑 Light" panose="020B0502040204020203" pitchFamily="34" charset="-122"/>
              </a:rPr>
              <a:t>-server</a:t>
            </a:r>
            <a:r>
              <a:rPr lang="zh-CN" altLang="en-US" sz="1400">
                <a:latin typeface="微软雅黑 Light" panose="020B0502040204020203" pitchFamily="34" charset="-122"/>
                <a:ea typeface="微软雅黑 Light" panose="020B0502040204020203" pitchFamily="34" charset="-122"/>
              </a:rPr>
              <a:t>参数强制，面向服务端，高性能，复杂</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热点代码：</a:t>
            </a:r>
            <a:endParaRPr kumimoji="1" lang="en-US" altLang="zh-CN" sz="1600"/>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被多次调用的方法</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被多次执行的循环体</a:t>
            </a:r>
            <a:endParaRPr kumimoji="1" lang="en-US" altLang="zh-CN" sz="16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热点判断：计数器热点探测，</a:t>
            </a:r>
            <a:r>
              <a:rPr lang="en-GB" altLang="zh-CN" sz="1600"/>
              <a:t>-XX: CompileThreshold </a:t>
            </a:r>
            <a:r>
              <a:rPr lang="zh-CN" altLang="en-US" sz="1600"/>
              <a:t>阈值次数。</a:t>
            </a:r>
            <a:r>
              <a:rPr lang="zh-CN" altLang="en-US" sz="1400"/>
              <a:t>（</a:t>
            </a:r>
            <a:r>
              <a:rPr lang="en-GB" altLang="zh-CN" sz="1400"/>
              <a:t>Client</a:t>
            </a:r>
            <a:r>
              <a:rPr lang="zh-CN" altLang="en-US" sz="1400"/>
              <a:t>模式下默认</a:t>
            </a:r>
            <a:r>
              <a:rPr lang="en-US" altLang="zh-CN" sz="1400"/>
              <a:t>1500</a:t>
            </a:r>
            <a:r>
              <a:rPr lang="zh-CN" altLang="en-US" sz="1400"/>
              <a:t>次，</a:t>
            </a:r>
            <a:r>
              <a:rPr lang="en-GB" altLang="zh-CN" sz="1400"/>
              <a:t>Server</a:t>
            </a:r>
            <a:r>
              <a:rPr lang="zh-CN" altLang="en-US" sz="1400"/>
              <a:t>下默认</a:t>
            </a:r>
            <a:r>
              <a:rPr lang="en-US" altLang="zh-CN" sz="1400"/>
              <a:t>10000</a:t>
            </a:r>
            <a:r>
              <a:rPr lang="zh-CN" altLang="en-US" sz="1400"/>
              <a:t>次）</a:t>
            </a:r>
            <a:endParaRPr lang="en-US" altLang="zh-CN" sz="1400"/>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方法调用计数器：统计方法调用次数</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回边计数器：统计循环体调用次数</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过程：</a:t>
            </a:r>
            <a:r>
              <a:rPr lang="en-GB" altLang="zh-CN" sz="1400"/>
              <a:t>JVM</a:t>
            </a:r>
            <a:r>
              <a:rPr lang="zh-CN" altLang="en-US" sz="1400"/>
              <a:t>默认情况下对于即时编译请求在编译完成之前，都按照解释方式执行，编译动作在后台线程执行</a:t>
            </a:r>
            <a:r>
              <a:rPr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-XX:-BackgroundCompilation</a:t>
            </a:r>
            <a:r>
              <a:rPr kumimoji="1" lang="zh-CN" altLang="en-US" sz="1400">
                <a:latin typeface="微软雅黑 Light" panose="020B0502040204020203" pitchFamily="34" charset="-122"/>
                <a:ea typeface="微软雅黑 Light" panose="020B0502040204020203" pitchFamily="34" charset="-122"/>
              </a:rPr>
              <a:t>禁止后台编译，此时编译请求会等待，直到编译完成后直接执行本地代码）</a:t>
            </a:r>
            <a:endParaRPr kumimoji="1" lang="en-US" altLang="zh-CN" sz="1400">
              <a:latin typeface="微软雅黑 Light" panose="020B0502040204020203" pitchFamily="34" charset="-122"/>
              <a:ea typeface="微软雅黑 Light" panose="020B0502040204020203" pitchFamily="34" charset="-122"/>
            </a:endParaRPr>
          </a:p>
        </p:txBody>
      </p:sp>
      <p:pic>
        <p:nvPicPr>
          <p:cNvPr id="4" name="图片 3"/>
          <p:cNvPicPr>
            <a:picLocks noChangeAspect="1"/>
          </p:cNvPicPr>
          <p:nvPr/>
        </p:nvPicPr>
        <p:blipFill>
          <a:blip r:embed="rId1"/>
          <a:stretch>
            <a:fillRect/>
          </a:stretch>
        </p:blipFill>
        <p:spPr>
          <a:xfrm>
            <a:off x="1828800" y="824593"/>
            <a:ext cx="5011548" cy="3196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JVM</a:t>
            </a:r>
            <a:r>
              <a:rPr lang="zh-CN" altLang="en-US" sz="4000" b="1" spc="100" dirty="0">
                <a:solidFill>
                  <a:schemeClr val="accent1">
                    <a:lumMod val="75000"/>
                  </a:schemeClr>
                </a:solidFill>
                <a:latin typeface="微软雅黑" panose="020B0503020204020204" charset="-122"/>
              </a:rPr>
              <a:t>运行时数据区域</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JVM</a:t>
            </a:r>
            <a:r>
              <a:rPr lang="zh-CN" altLang="en-US" b="1" spc="100" dirty="0">
                <a:solidFill>
                  <a:schemeClr val="accent1">
                    <a:lumMod val="75000"/>
                  </a:schemeClr>
                </a:solidFill>
                <a:latin typeface="微软雅黑" panose="020B0503020204020204" charset="-122"/>
              </a:rPr>
              <a:t>运行时数据区域</a:t>
            </a:r>
            <a:endParaRPr dirty="0"/>
          </a:p>
        </p:txBody>
      </p:sp>
      <p:sp>
        <p:nvSpPr>
          <p:cNvPr id="3" name="文本框 2"/>
          <p:cNvSpPr txBox="1"/>
          <p:nvPr/>
        </p:nvSpPr>
        <p:spPr>
          <a:xfrm>
            <a:off x="444501" y="3886200"/>
            <a:ext cx="11747499" cy="2308324"/>
          </a:xfrm>
          <a:prstGeom prst="rect">
            <a:avLst/>
          </a:prstGeom>
          <a:noFill/>
        </p:spPr>
        <p:txBody>
          <a:bodyPr wrap="square" rtlCol="0">
            <a:spAutoFit/>
          </a:bodyPr>
          <a:lstStyle/>
          <a:p>
            <a:r>
              <a:rPr kumimoji="1" lang="zh-CN" altLang="en-US" sz="1600" dirty="0">
                <a:latin typeface="微软雅黑 Light" panose="020B0502040204020203" pitchFamily="34" charset="-122"/>
                <a:ea typeface="微软雅黑 Light" panose="020B0502040204020203" pitchFamily="34" charset="-122"/>
              </a:rPr>
              <a:t>线程共有：</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方法区：存放已被</a:t>
            </a: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加载的</a:t>
            </a:r>
            <a:r>
              <a:rPr kumimoji="1" lang="en-US" altLang="zh-CN" sz="1600" dirty="0">
                <a:latin typeface="微软雅黑 Light" panose="020B0502040204020203" pitchFamily="34" charset="-122"/>
                <a:ea typeface="微软雅黑 Light" panose="020B0502040204020203" pitchFamily="34" charset="-122"/>
              </a:rPr>
              <a:t>class</a:t>
            </a:r>
            <a:r>
              <a:rPr kumimoji="1" lang="zh-CN" altLang="en-US" sz="1600" dirty="0">
                <a:latin typeface="微软雅黑 Light" panose="020B0502040204020203" pitchFamily="34" charset="-122"/>
                <a:ea typeface="微软雅黑 Light" panose="020B0502040204020203" pitchFamily="34" charset="-122"/>
              </a:rPr>
              <a:t>信息、全局常量、静态变量、</a:t>
            </a:r>
            <a:r>
              <a:rPr kumimoji="1" lang="en-US" altLang="zh-CN" sz="1600" dirty="0">
                <a:latin typeface="微软雅黑 Light" panose="020B0502040204020203" pitchFamily="34" charset="-122"/>
                <a:ea typeface="微软雅黑 Light" panose="020B0502040204020203" pitchFamily="34" charset="-122"/>
              </a:rPr>
              <a:t>JIT</a:t>
            </a:r>
            <a:r>
              <a:rPr kumimoji="1" lang="zh-CN" altLang="en-US" sz="1600" dirty="0">
                <a:latin typeface="微软雅黑 Light" panose="020B0502040204020203" pitchFamily="34" charset="-122"/>
                <a:ea typeface="微软雅黑 Light" panose="020B0502040204020203" pitchFamily="34" charset="-122"/>
              </a:rPr>
              <a:t>编译后的代码缓存。</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也称为非堆（</a:t>
            </a:r>
            <a:r>
              <a:rPr kumimoji="1" lang="en-US" altLang="zh-CN" sz="1600" dirty="0">
                <a:latin typeface="微软雅黑 Light" panose="020B0502040204020203" pitchFamily="34" charset="-122"/>
                <a:ea typeface="微软雅黑 Light" panose="020B0502040204020203" pitchFamily="34" charset="-122"/>
              </a:rPr>
              <a:t>Non-Heap</a:t>
            </a:r>
            <a:r>
              <a:rPr kumimoji="1" lang="zh-CN" altLang="en-US" sz="1600" dirty="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在</a:t>
            </a:r>
            <a:r>
              <a:rPr kumimoji="1" lang="en-US" altLang="zh-CN" sz="1600" dirty="0">
                <a:latin typeface="微软雅黑 Light" panose="020B0502040204020203" pitchFamily="34" charset="-122"/>
                <a:ea typeface="微软雅黑 Light" panose="020B0502040204020203" pitchFamily="34" charset="-122"/>
              </a:rPr>
              <a:t>Hotspot</a:t>
            </a:r>
            <a:r>
              <a:rPr kumimoji="1" lang="zh-CN" altLang="en-US" sz="1600" dirty="0">
                <a:latin typeface="微软雅黑 Light" panose="020B0502040204020203" pitchFamily="34" charset="-122"/>
                <a:ea typeface="微软雅黑 Light" panose="020B0502040204020203" pitchFamily="34" charset="-122"/>
              </a:rPr>
              <a:t>虚拟机实现中也称为永久代，</a:t>
            </a:r>
            <a:r>
              <a:rPr kumimoji="1" lang="en-US" altLang="zh-CN" sz="1600" dirty="0">
                <a:latin typeface="微软雅黑 Light" panose="020B0502040204020203" pitchFamily="34" charset="-122"/>
                <a:ea typeface="微软雅黑 Light" panose="020B0502040204020203" pitchFamily="34" charset="-122"/>
              </a:rPr>
              <a:t>java8</a:t>
            </a:r>
            <a:r>
              <a:rPr kumimoji="1" lang="zh-CN" altLang="en-US" sz="1600" dirty="0">
                <a:latin typeface="微软雅黑 Light" panose="020B0502040204020203" pitchFamily="34" charset="-122"/>
                <a:ea typeface="微软雅黑 Light" panose="020B0502040204020203" pitchFamily="34" charset="-122"/>
              </a:rPr>
              <a:t>后</a:t>
            </a:r>
            <a:r>
              <a:rPr kumimoji="1" lang="en-US" altLang="zh-CN" sz="1600" dirty="0">
                <a:latin typeface="微软雅黑 Light" panose="020B0502040204020203" pitchFamily="34" charset="-122"/>
                <a:ea typeface="微软雅黑 Light" panose="020B0502040204020203" pitchFamily="34" charset="-122"/>
              </a:rPr>
              <a:t>Hotspot</a:t>
            </a:r>
            <a:r>
              <a:rPr kumimoji="1" lang="zh-CN" altLang="en-US" sz="1600" dirty="0">
                <a:latin typeface="微软雅黑 Light" panose="020B0502040204020203" pitchFamily="34" charset="-122"/>
                <a:ea typeface="微软雅黑 Light" panose="020B0502040204020203" pitchFamily="34" charset="-122"/>
              </a:rPr>
              <a:t>使用元空间代替了永久代。</a:t>
            </a:r>
            <a:r>
              <a:rPr kumimoji="1" lang="en-US" altLang="zh-CN" sz="1200" dirty="0">
                <a:solidFill>
                  <a:srgbClr val="FF0000"/>
                </a:solidFill>
                <a:latin typeface="微软雅黑 Light" panose="020B0502040204020203" pitchFamily="34" charset="-122"/>
                <a:ea typeface="微软雅黑 Light" panose="020B0502040204020203" pitchFamily="34" charset="-122"/>
              </a:rPr>
              <a:t>(</a:t>
            </a:r>
            <a:r>
              <a:rPr kumimoji="1" lang="zh-CN" altLang="en-US" sz="1200" dirty="0">
                <a:solidFill>
                  <a:srgbClr val="FF0000"/>
                </a:solidFill>
                <a:latin typeface="微软雅黑 Light" panose="020B0502040204020203" pitchFamily="34" charset="-122"/>
                <a:ea typeface="微软雅黑 Light" panose="020B0502040204020203" pitchFamily="34" charset="-122"/>
              </a:rPr>
              <a:t>永久代、元空间只是虚拟机实现方法区的方式</a:t>
            </a:r>
            <a:r>
              <a:rPr kumimoji="1" lang="en-US" altLang="zh-CN" sz="1200" dirty="0">
                <a:solidFill>
                  <a:srgbClr val="FF0000"/>
                </a:solidFill>
                <a:latin typeface="微软雅黑 Light" panose="020B0502040204020203" pitchFamily="34" charset="-122"/>
                <a:ea typeface="微软雅黑 Light" panose="020B0502040204020203" pitchFamily="34" charset="-122"/>
              </a:rPr>
              <a:t>)</a:t>
            </a:r>
            <a:endParaRPr kumimoji="1" lang="en-US" altLang="zh-CN" sz="1600" dirty="0">
              <a:solidFill>
                <a:srgbClr val="FF0000"/>
              </a:solidFill>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dirty="0">
                <a:latin typeface="微软雅黑 Light" panose="020B0502040204020203" pitchFamily="34" charset="-122"/>
                <a:ea typeface="微软雅黑 Light" panose="020B0502040204020203" pitchFamily="34" charset="-122"/>
              </a:rPr>
              <a:t>运行时常量池：方法区的一部分，存放编译期生成的字面量和符号引用，运行期间也可以动态添加。</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堆：存放对象实例。</a:t>
            </a:r>
            <a:r>
              <a:rPr kumimoji="1" lang="en-US" altLang="zh-CN" sz="1600" dirty="0">
                <a:latin typeface="微软雅黑 Light" panose="020B0502040204020203" pitchFamily="34" charset="-122"/>
                <a:ea typeface="微软雅黑 Light" panose="020B0502040204020203" pitchFamily="34" charset="-122"/>
              </a:rPr>
              <a:t>GC</a:t>
            </a:r>
            <a:r>
              <a:rPr kumimoji="1" lang="zh-CN" altLang="en-US" sz="1600" dirty="0">
                <a:latin typeface="微软雅黑 Light" panose="020B0502040204020203" pitchFamily="34" charset="-122"/>
                <a:ea typeface="微软雅黑 Light" panose="020B0502040204020203" pitchFamily="34" charset="-122"/>
              </a:rPr>
              <a:t>的主要活动区域。</a:t>
            </a:r>
            <a:endParaRPr kumimoji="1" lang="en-US" altLang="zh-CN" sz="1600" dirty="0">
              <a:latin typeface="微软雅黑 Light" panose="020B0502040204020203" pitchFamily="34" charset="-122"/>
              <a:ea typeface="微软雅黑 Light" panose="020B0502040204020203" pitchFamily="34" charset="-122"/>
            </a:endParaRPr>
          </a:p>
          <a:p>
            <a:r>
              <a:rPr kumimoji="1" lang="zh-CN" altLang="en-US" sz="1600" dirty="0">
                <a:latin typeface="微软雅黑 Light" panose="020B0502040204020203" pitchFamily="34" charset="-122"/>
                <a:ea typeface="微软雅黑 Light" panose="020B0502040204020203" pitchFamily="34" charset="-122"/>
              </a:rPr>
              <a:t>其他：</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直接内存：不属于</a:t>
            </a: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运行时数据区的一部分，不受堆大小的限制，自然也不会触发</a:t>
            </a:r>
            <a:r>
              <a:rPr kumimoji="1" lang="en-US" altLang="zh-CN" sz="1600" dirty="0">
                <a:latin typeface="微软雅黑 Light" panose="020B0502040204020203" pitchFamily="34" charset="-122"/>
                <a:ea typeface="微软雅黑 Light" panose="020B0502040204020203" pitchFamily="34" charset="-122"/>
              </a:rPr>
              <a:t>GC</a:t>
            </a:r>
            <a:r>
              <a:rPr kumimoji="1" lang="zh-CN" altLang="en-US" sz="1600" dirty="0">
                <a:latin typeface="微软雅黑 Light" panose="020B0502040204020203" pitchFamily="34" charset="-122"/>
                <a:ea typeface="微软雅黑 Light" panose="020B0502040204020203" pitchFamily="34" charset="-122"/>
              </a:rPr>
              <a:t>，需要程序员自己管理内存。（</a:t>
            </a:r>
            <a:r>
              <a:rPr kumimoji="1" lang="en-US" altLang="zh-CN" sz="1600" dirty="0">
                <a:latin typeface="微软雅黑 Light" panose="020B0502040204020203" pitchFamily="34" charset="-122"/>
                <a:ea typeface="微软雅黑 Light" panose="020B0502040204020203" pitchFamily="34" charset="-122"/>
              </a:rPr>
              <a:t>Unsafe</a:t>
            </a:r>
            <a:r>
              <a:rPr kumimoji="1" lang="zh-CN" altLang="en-US" sz="1600" dirty="0">
                <a:latin typeface="微软雅黑 Light" panose="020B0502040204020203" pitchFamily="34" charset="-122"/>
                <a:ea typeface="微软雅黑 Light" panose="020B0502040204020203" pitchFamily="34" charset="-122"/>
              </a:rPr>
              <a:t>类、</a:t>
            </a:r>
            <a:r>
              <a:rPr kumimoji="1" lang="en-US" altLang="zh-CN" sz="1600" dirty="0">
                <a:latin typeface="微软雅黑 Light" panose="020B0502040204020203" pitchFamily="34" charset="-122"/>
                <a:ea typeface="微软雅黑 Light" panose="020B0502040204020203" pitchFamily="34" charset="-122"/>
              </a:rPr>
              <a:t>NIO</a:t>
            </a:r>
            <a:r>
              <a:rPr kumimoji="1" lang="zh-CN" altLang="en-US" sz="1600" dirty="0">
                <a:latin typeface="微软雅黑 Light" panose="020B0502040204020203" pitchFamily="34" charset="-122"/>
                <a:ea typeface="微软雅黑 Light" panose="020B0502040204020203" pitchFamily="34" charset="-122"/>
              </a:rPr>
              <a:t>的</a:t>
            </a:r>
            <a:r>
              <a:rPr kumimoji="1" lang="en-US" altLang="zh-CN" sz="1600" dirty="0">
                <a:latin typeface="微软雅黑 Light" panose="020B0502040204020203" pitchFamily="34" charset="-122"/>
                <a:ea typeface="微软雅黑 Light" panose="020B0502040204020203" pitchFamily="34" charset="-122"/>
              </a:rPr>
              <a:t>DirectByteBuffer</a:t>
            </a:r>
            <a:r>
              <a:rPr kumimoji="1" lang="zh-CN" altLang="en-US" sz="1600" dirty="0">
                <a:latin typeface="微软雅黑 Light" panose="020B0502040204020203" pitchFamily="34" charset="-122"/>
                <a:ea typeface="微软雅黑 Light" panose="020B0502040204020203" pitchFamily="34" charset="-122"/>
              </a:rPr>
              <a:t>类）</a:t>
            </a:r>
            <a:endParaRPr kumimoji="1" lang="zh-CN" altLang="en-US" sz="1600" dirty="0">
              <a:latin typeface="微软雅黑 Light" panose="020B0502040204020203" pitchFamily="34" charset="-122"/>
              <a:ea typeface="微软雅黑 Light" panose="020B0502040204020203" pitchFamily="34" charset="-122"/>
            </a:endParaRPr>
          </a:p>
        </p:txBody>
      </p:sp>
      <p:pic>
        <p:nvPicPr>
          <p:cNvPr id="5" name="图片 4"/>
          <p:cNvPicPr>
            <a:picLocks noChangeAspect="1"/>
          </p:cNvPicPr>
          <p:nvPr/>
        </p:nvPicPr>
        <p:blipFill>
          <a:blip r:embed="rId1"/>
          <a:stretch>
            <a:fillRect/>
          </a:stretch>
        </p:blipFill>
        <p:spPr>
          <a:xfrm>
            <a:off x="444501" y="315889"/>
            <a:ext cx="5641832" cy="3417911"/>
          </a:xfrm>
          <a:prstGeom prst="rect">
            <a:avLst/>
          </a:prstGeom>
        </p:spPr>
      </p:pic>
      <p:sp>
        <p:nvSpPr>
          <p:cNvPr id="8" name="文本框 7"/>
          <p:cNvSpPr txBox="1"/>
          <p:nvPr/>
        </p:nvSpPr>
        <p:spPr>
          <a:xfrm>
            <a:off x="6086333" y="1193103"/>
            <a:ext cx="5641832" cy="1815882"/>
          </a:xfrm>
          <a:prstGeom prst="rect">
            <a:avLst/>
          </a:prstGeom>
          <a:noFill/>
        </p:spPr>
        <p:txBody>
          <a:bodyPr wrap="square" rtlCol="0">
            <a:spAutoFit/>
          </a:bodyPr>
          <a:lstStyle/>
          <a:p>
            <a:r>
              <a:rPr kumimoji="1" lang="zh-CN" altLang="en-US" sz="1600" dirty="0">
                <a:latin typeface="微软雅黑 Light" panose="020B0502040204020203" pitchFamily="34" charset="-122"/>
                <a:ea typeface="微软雅黑 Light" panose="020B0502040204020203" pitchFamily="34" charset="-122"/>
              </a:rPr>
              <a:t>线程私有：</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程序计数器：</a:t>
            </a:r>
            <a:r>
              <a:rPr lang="zh-CN" altLang="en-US" sz="1600">
                <a:latin typeface="微软雅黑 Light" panose="020B0502040204020203" pitchFamily="34" charset="-122"/>
                <a:ea typeface="微软雅黑 Light" panose="020B0502040204020203" pitchFamily="34" charset="-122"/>
              </a:rPr>
              <a:t>用于存储当前线程所执行的字节码的行号指示器。</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虚拟机栈：</a:t>
            </a:r>
            <a:r>
              <a:rPr lang="en-GB" altLang="zh-CN" sz="1600">
                <a:latin typeface="微软雅黑 Light" panose="020B0502040204020203" pitchFamily="34" charset="-122"/>
                <a:ea typeface="微软雅黑 Light" panose="020B0502040204020203" pitchFamily="34" charset="-122"/>
              </a:rPr>
              <a:t>JVM</a:t>
            </a:r>
            <a:r>
              <a:rPr lang="zh-CN" altLang="en-US" sz="1600">
                <a:latin typeface="微软雅黑 Light" panose="020B0502040204020203" pitchFamily="34" charset="-122"/>
                <a:ea typeface="微软雅黑 Light" panose="020B0502040204020203" pitchFamily="34" charset="-122"/>
              </a:rPr>
              <a:t>栈中存放着栈帧，用于执行</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方法，一个方法一个栈帧。</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dirty="0">
                <a:latin typeface="微软雅黑 Light" panose="020B0502040204020203" pitchFamily="34" charset="-122"/>
                <a:ea typeface="微软雅黑 Light" panose="020B0502040204020203" pitchFamily="34" charset="-122"/>
              </a:rPr>
              <a:t>本地方法栈：</a:t>
            </a:r>
            <a:r>
              <a:rPr lang="zh-CN" altLang="en-US" sz="1600">
                <a:latin typeface="微软雅黑 Light" panose="020B0502040204020203" pitchFamily="34" charset="-122"/>
                <a:ea typeface="微软雅黑 Light" panose="020B0502040204020203" pitchFamily="34" charset="-122"/>
              </a:rPr>
              <a:t>本地方法栈存放着栈帧，用于执行本地方法</a:t>
            </a:r>
            <a:r>
              <a:rPr lang="en-US" altLang="zh-CN" sz="1600">
                <a:latin typeface="微软雅黑 Light" panose="020B0502040204020203" pitchFamily="34" charset="-122"/>
                <a:ea typeface="微软雅黑 Light" panose="020B0502040204020203" pitchFamily="34" charset="-122"/>
              </a:rPr>
              <a:t>(native</a:t>
            </a:r>
            <a:r>
              <a:rPr lang="zh-CN" altLang="en-US" sz="1600">
                <a:latin typeface="微软雅黑 Light" panose="020B0502040204020203" pitchFamily="34" charset="-122"/>
                <a:ea typeface="微软雅黑 Light" panose="020B0502040204020203" pitchFamily="34" charset="-122"/>
              </a:rPr>
              <a:t>关键字修饰的方法</a:t>
            </a:r>
            <a:r>
              <a:rPr lang="en-US" altLang="zh-CN" sz="1600">
                <a:latin typeface="微软雅黑 Light" panose="020B0502040204020203" pitchFamily="34" charset="-122"/>
                <a:ea typeface="微软雅黑 Light" panose="020B0502040204020203" pitchFamily="34" charset="-122"/>
              </a:rPr>
              <a:t>)</a:t>
            </a:r>
            <a:r>
              <a:rPr lang="zh-CN" altLang="en-US" sz="160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4038600" y="6223610"/>
            <a:ext cx="3889206" cy="338554"/>
          </a:xfrm>
          <a:prstGeom prst="rect">
            <a:avLst/>
          </a:prstGeom>
          <a:noFill/>
        </p:spPr>
        <p:txBody>
          <a:bodyPr wrap="none" rtlCol="0">
            <a:spAutoFit/>
          </a:bodyPr>
          <a:lstStyle/>
          <a:p>
            <a:r>
              <a:rPr kumimoji="1" lang="zh-CN" altLang="en-US" sz="1600"/>
              <a:t>面试题：讲一讲</a:t>
            </a:r>
            <a:r>
              <a:rPr kumimoji="1" lang="en-US" altLang="zh-CN" sz="1600"/>
              <a:t>JVM</a:t>
            </a:r>
            <a:r>
              <a:rPr kumimoji="1" lang="zh-CN" altLang="en-US" sz="1600"/>
              <a:t>运行时数据区域结构</a:t>
            </a:r>
            <a:endParaRPr kumimoji="1"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对象的创建</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3" name="文本框 2"/>
          <p:cNvSpPr txBox="1"/>
          <p:nvPr/>
        </p:nvSpPr>
        <p:spPr>
          <a:xfrm>
            <a:off x="228600" y="315888"/>
            <a:ext cx="5493812" cy="369332"/>
          </a:xfrm>
          <a:prstGeom prst="rect">
            <a:avLst/>
          </a:prstGeom>
          <a:noFill/>
        </p:spPr>
        <p:txBody>
          <a:bodyPr wrap="none" rtlCol="0">
            <a:spAutoFit/>
          </a:bodyPr>
          <a:lstStyle/>
          <a:p>
            <a:r>
              <a:rPr kumimoji="1" lang="zh-CN" altLang="en-US"/>
              <a:t>新对象一般情况下创建在</a:t>
            </a:r>
            <a:r>
              <a:rPr kumimoji="1" lang="zh-CN" altLang="en-US" b="1">
                <a:solidFill>
                  <a:schemeClr val="tx2"/>
                </a:solidFill>
              </a:rPr>
              <a:t>堆</a:t>
            </a:r>
            <a:r>
              <a:rPr kumimoji="1" lang="zh-CN" altLang="en-US"/>
              <a:t>里，创建时需要分配内存</a:t>
            </a:r>
            <a:endParaRPr kumimoji="1" lang="en-US" altLang="zh-CN"/>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999" y="1054552"/>
            <a:ext cx="9537177" cy="548756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28600" y="685220"/>
            <a:ext cx="3938899"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分配方式</a:t>
            </a:r>
            <a:r>
              <a:rPr kumimoji="1" lang="en-US" altLang="zh-CN"/>
              <a:t>1</a:t>
            </a:r>
            <a:r>
              <a:rPr kumimoji="1" lang="zh-CN" altLang="en-US"/>
              <a:t>（堆内存）</a:t>
            </a:r>
            <a:r>
              <a:rPr kumimoji="1" lang="en-US" altLang="zh-CN"/>
              <a:t>-</a:t>
            </a:r>
            <a:r>
              <a:rPr kumimoji="1" lang="zh-CN" altLang="en-US"/>
              <a:t>指针碰撞：</a:t>
            </a: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0" y="315888"/>
            <a:ext cx="3938899"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分配方式</a:t>
            </a:r>
            <a:r>
              <a:rPr kumimoji="1" lang="en-US" altLang="zh-CN"/>
              <a:t>2</a:t>
            </a:r>
            <a:r>
              <a:rPr kumimoji="1" lang="zh-CN" altLang="en-US"/>
              <a:t>（堆内存）</a:t>
            </a:r>
            <a:r>
              <a:rPr kumimoji="1" lang="en-US" altLang="zh-CN"/>
              <a:t>-</a:t>
            </a:r>
            <a:r>
              <a:rPr kumimoji="1" lang="zh-CN" altLang="en-US"/>
              <a:t>空闲列表：</a:t>
            </a:r>
            <a:endParaRPr kumimoji="1" lang="zh-CN" altLang="en-US"/>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0128" y="605711"/>
            <a:ext cx="9360182" cy="5856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sz="4000" b="1" spc="-260" dirty="0">
                <a:solidFill>
                  <a:schemeClr val="accent1">
                    <a:lumMod val="75000"/>
                  </a:schemeClr>
                </a:solidFill>
                <a:latin typeface="微软雅黑" panose="020B0503020204020204" charset="-122"/>
                <a:cs typeface="微软雅黑" panose="020B0503020204020204" charset="-122"/>
              </a:rPr>
              <a:t>1</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cs typeface="微软雅黑" panose="020B0503020204020204" charset="-122"/>
              </a:rPr>
              <a:t>JVM概述</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1" y="315888"/>
            <a:ext cx="10744200" cy="2585323"/>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t>分配方式</a:t>
            </a:r>
            <a:r>
              <a:rPr kumimoji="1" lang="en-US" altLang="zh-CN"/>
              <a:t>3</a:t>
            </a:r>
            <a:r>
              <a:rPr kumimoji="1" lang="zh-CN" altLang="en-US"/>
              <a:t>（堆内存）</a:t>
            </a:r>
            <a:r>
              <a:rPr kumimoji="1" lang="en-US" altLang="zh-CN"/>
              <a:t>-TLAB</a:t>
            </a:r>
            <a:r>
              <a:rPr kumimoji="1" lang="zh-CN" altLang="en-US"/>
              <a:t>（</a:t>
            </a:r>
            <a:r>
              <a:rPr kumimoji="1" lang="en-GB" altLang="zh-CN"/>
              <a:t>Thread Local Allocation Buffer</a:t>
            </a:r>
            <a:r>
              <a:rPr kumimoji="1" lang="zh-CN" altLang="en-US"/>
              <a:t>，本地线程分配缓冲）：</a:t>
            </a:r>
            <a:endParaRPr kumimoji="1" lang="en-US" altLang="zh-CN"/>
          </a:p>
          <a:p>
            <a:pPr marL="285750" indent="-285750">
              <a:buFont typeface="Wingdings" panose="05000000000000000000" pitchFamily="2" charset="2"/>
              <a:buChar char="Ø"/>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背景：</a:t>
            </a:r>
            <a:r>
              <a:rPr lang="zh-CN" altLang="en-US" dirty="0">
                <a:solidFill>
                  <a:srgbClr val="000000"/>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rPr>
              <a:t>多个线程同时申请内存，那么势必会出现线程安全问题</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说明：在线程初始化时，同时也会申请一块指定大小的堆内存，只给当前线程使用，不存在竞争的情况。</a:t>
            </a:r>
            <a:r>
              <a:rPr kumimoji="1" lang="zh-CN" altLang="en-US" sz="1400">
                <a:latin typeface="微软雅黑 Light" panose="020B0502040204020203" pitchFamily="34" charset="-122"/>
                <a:ea typeface="微软雅黑 Light" panose="020B0502040204020203" pitchFamily="34" charset="-122"/>
              </a:rPr>
              <a:t>（大对象除外）</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如何开启</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默认开启</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a:t>
            </a:r>
            <a:r>
              <a:rPr kumimoji="1" lang="en-GB" altLang="zh-CN">
                <a:latin typeface="微软雅黑 Light" panose="020B0502040204020203" pitchFamily="34" charset="-122"/>
                <a:ea typeface="微软雅黑 Light" panose="020B0502040204020203" pitchFamily="34" charset="-122"/>
              </a:rPr>
              <a:t> -XX:+UseTLAB</a:t>
            </a:r>
            <a:endParaRPr kumimoji="1" lang="en-GB"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GB" altLang="zh-CN">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对象的创建</a:t>
            </a:r>
            <a:endParaRPr dirty="0"/>
          </a:p>
        </p:txBody>
      </p:sp>
      <p:sp>
        <p:nvSpPr>
          <p:cNvPr id="4" name="文本框 3"/>
          <p:cNvSpPr txBox="1"/>
          <p:nvPr/>
        </p:nvSpPr>
        <p:spPr>
          <a:xfrm>
            <a:off x="228600" y="315888"/>
            <a:ext cx="11734799" cy="4247317"/>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latin typeface="微软雅黑" panose="020B0503020204020204" charset="-122"/>
                <a:ea typeface="微软雅黑" panose="020B0503020204020204" charset="-122"/>
              </a:rPr>
              <a:t>分配方式</a:t>
            </a:r>
            <a:r>
              <a:rPr kumimoji="1" lang="en-US" altLang="zh-CN">
                <a:latin typeface="微软雅黑" panose="020B0503020204020204" charset="-122"/>
                <a:ea typeface="微软雅黑" panose="020B0503020204020204" charset="-122"/>
              </a:rPr>
              <a:t>4</a:t>
            </a:r>
            <a:r>
              <a:rPr kumimoji="1" lang="zh-CN" altLang="en-US">
                <a:latin typeface="微软雅黑" panose="020B0503020204020204" charset="-122"/>
                <a:ea typeface="微软雅黑" panose="020B0503020204020204" charset="-122"/>
              </a:rPr>
              <a:t>（虚拟机栈内存）</a:t>
            </a:r>
            <a:r>
              <a:rPr kumimoji="1" lang="en-US" altLang="zh-CN">
                <a:latin typeface="微软雅黑" panose="020B0503020204020204" charset="-122"/>
                <a:ea typeface="微软雅黑" panose="020B0503020204020204" charset="-122"/>
              </a:rPr>
              <a:t>-</a:t>
            </a:r>
            <a:r>
              <a:rPr kumimoji="1" lang="zh-CN" altLang="en-US">
                <a:latin typeface="微软雅黑" panose="020B0503020204020204" charset="-122"/>
                <a:ea typeface="微软雅黑" panose="020B0503020204020204" charset="-122"/>
              </a:rPr>
              <a:t>栈上分配</a:t>
            </a:r>
            <a:endParaRPr kumimoji="1" lang="en-GB" altLang="zh-CN">
              <a:latin typeface="微软雅黑" panose="020B0503020204020204" charset="-122"/>
              <a:ea typeface="微软雅黑" panose="020B0503020204020204" charset="-122"/>
            </a:endParaRPr>
          </a:p>
          <a:p>
            <a:pPr marL="285750" indent="-285750">
              <a:buFont typeface="Wingdings" panose="05000000000000000000" pitchFamily="2" charset="2"/>
              <a:buChar char="Ø"/>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背景：分配到堆内存的目的，是为了对象在线程间共享，如果此对象不会在线程间共享，只局限于</a:t>
            </a:r>
            <a:r>
              <a:rPr kumimoji="1" lang="zh-CN" altLang="en-US" b="1">
                <a:solidFill>
                  <a:schemeClr val="tx2"/>
                </a:solidFill>
                <a:latin typeface="微软雅黑 Light" panose="020B0502040204020203" pitchFamily="34" charset="-122"/>
                <a:ea typeface="微软雅黑 Light" panose="020B0502040204020203" pitchFamily="34" charset="-122"/>
              </a:rPr>
              <a:t>当前方法</a:t>
            </a:r>
            <a:r>
              <a:rPr kumimoji="1" lang="zh-CN" altLang="en-US">
                <a:latin typeface="微软雅黑 Light" panose="020B0502040204020203" pitchFamily="34" charset="-122"/>
                <a:ea typeface="微软雅黑 Light" panose="020B0502040204020203" pitchFamily="34" charset="-122"/>
              </a:rPr>
              <a:t>，可以考虑不分配在堆内存上，而是分配在栈上。</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GB">
                <a:latin typeface="微软雅黑 Light" panose="020B0502040204020203" pitchFamily="34" charset="-122"/>
                <a:ea typeface="微软雅黑 Light" panose="020B0502040204020203" pitchFamily="34" charset="-122"/>
              </a:rPr>
              <a:t>说明</a:t>
            </a:r>
            <a:r>
              <a:rPr kumimoji="1" lang="zh-CN" altLang="en-US">
                <a:latin typeface="微软雅黑 Light" panose="020B0502040204020203" pitchFamily="34" charset="-122"/>
                <a:ea typeface="微软雅黑 Light" panose="020B0502040204020203" pitchFamily="34" charset="-122"/>
              </a:rPr>
              <a:t>：针对作用域不会逃逸出方法的对象，在分配内存时不在将对象分配在堆内存中，而是将对象属性打散后分配在栈上。</a:t>
            </a:r>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endParaRPr kumimoji="1" lang="en-GB"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US">
                <a:latin typeface="微软雅黑 Light" panose="020B0502040204020203" pitchFamily="34" charset="-122"/>
                <a:ea typeface="微软雅黑 Light" panose="020B0502040204020203" pitchFamily="34" charset="-122"/>
              </a:rPr>
              <a:t>优点：</a:t>
            </a:r>
            <a:endParaRPr kumimoji="1" lang="en-US" altLang="zh-CN">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伴随方法执行结束</a:t>
            </a:r>
            <a:r>
              <a:rPr kumimoji="1" lang="zh-CN" altLang="en-US" sz="1400">
                <a:latin typeface="微软雅黑 Light" panose="020B0502040204020203" pitchFamily="34" charset="-122"/>
                <a:ea typeface="微软雅黑 Light" panose="020B0502040204020203" pitchFamily="34" charset="-122"/>
              </a:rPr>
              <a:t>（栈帧出栈）</a:t>
            </a:r>
            <a:r>
              <a:rPr kumimoji="1" lang="zh-CN" altLang="en-US">
                <a:latin typeface="微软雅黑 Light" panose="020B0502040204020203" pitchFamily="34" charset="-122"/>
                <a:ea typeface="微软雅黑 Light" panose="020B0502040204020203" pitchFamily="34" charset="-122"/>
              </a:rPr>
              <a:t>而销毁，减轻</a:t>
            </a:r>
            <a:r>
              <a:rPr kumimoji="1" lang="en-US" altLang="zh-CN">
                <a:latin typeface="微软雅黑 Light" panose="020B0502040204020203" pitchFamily="34" charset="-122"/>
                <a:ea typeface="微软雅黑 Light" panose="020B0502040204020203" pitchFamily="34" charset="-122"/>
              </a:rPr>
              <a:t>GC</a:t>
            </a:r>
            <a:r>
              <a:rPr kumimoji="1" lang="zh-CN" altLang="en-US">
                <a:latin typeface="微软雅黑 Light" panose="020B0502040204020203" pitchFamily="34" charset="-122"/>
                <a:ea typeface="微软雅黑 Light" panose="020B0502040204020203" pitchFamily="34" charset="-122"/>
              </a:rPr>
              <a:t>负担</a:t>
            </a:r>
            <a:endParaRPr kumimoji="1" lang="en-US" altLang="zh-CN">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分配速度快，提高性能</a:t>
            </a:r>
            <a:endParaRPr kumimoji="1" lang="en-US" altLang="zh-CN">
              <a:latin typeface="微软雅黑 Light" panose="020B0502040204020203" pitchFamily="34" charset="-122"/>
              <a:ea typeface="微软雅黑 Light" panose="020B0502040204020203" pitchFamily="34" charset="-122"/>
            </a:endParaRPr>
          </a:p>
          <a:p>
            <a:pPr lvl="1"/>
            <a:endParaRPr kumimoji="1" lang="en-US" altLang="zh-CN">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kumimoji="1" lang="zh-CN" altLang="en-GB">
                <a:latin typeface="微软雅黑 Light" panose="020B0502040204020203" pitchFamily="34" charset="-122"/>
                <a:ea typeface="微软雅黑 Light" panose="020B0502040204020203" pitchFamily="34" charset="-122"/>
              </a:rPr>
              <a:t>依赖</a:t>
            </a:r>
            <a:r>
              <a:rPr kumimoji="1" lang="zh-CN" altLang="en-US">
                <a:latin typeface="微软雅黑 Light" panose="020B0502040204020203" pitchFamily="34" charset="-122"/>
                <a:ea typeface="微软雅黑 Light" panose="020B0502040204020203" pitchFamily="34" charset="-122"/>
              </a:rPr>
              <a:t>技术</a:t>
            </a:r>
            <a:r>
              <a:rPr kumimoji="1" lang="zh-CN" altLang="en-US" sz="1200">
                <a:latin typeface="微软雅黑 Light" panose="020B0502040204020203" pitchFamily="34" charset="-122"/>
                <a:ea typeface="微软雅黑 Light" panose="020B0502040204020203" pitchFamily="34" charset="-122"/>
              </a:rPr>
              <a:t>（编译期间）</a:t>
            </a:r>
            <a:r>
              <a:rPr kumimoji="1" lang="zh-CN" altLang="en-US">
                <a:latin typeface="微软雅黑 Light" panose="020B0502040204020203" pitchFamily="34" charset="-122"/>
                <a:ea typeface="微软雅黑 Light" panose="020B0502040204020203" pitchFamily="34" charset="-122"/>
              </a:rPr>
              <a:t>：逃逸分析 </a:t>
            </a:r>
            <a:r>
              <a:rPr kumimoji="1" lang="en-US" altLang="zh-CN">
                <a:latin typeface="微软雅黑 Light" panose="020B0502040204020203" pitchFamily="34" charset="-122"/>
                <a:ea typeface="微软雅黑 Light" panose="020B0502040204020203" pitchFamily="34" charset="-122"/>
              </a:rPr>
              <a:t>+</a:t>
            </a:r>
            <a:r>
              <a:rPr kumimoji="1" lang="zh-CN" altLang="en-US">
                <a:latin typeface="微软雅黑 Light" panose="020B0502040204020203" pitchFamily="34" charset="-122"/>
                <a:ea typeface="微软雅黑 Light" panose="020B0502040204020203" pitchFamily="34" charset="-122"/>
              </a:rPr>
              <a:t> 标量替换</a:t>
            </a:r>
            <a:endParaRPr kumimoji="1" lang="en-US" altLang="zh-CN">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a:latin typeface="微软雅黑 Light" panose="020B0502040204020203" pitchFamily="34" charset="-122"/>
                <a:ea typeface="微软雅黑 Light" panose="020B0502040204020203" pitchFamily="34" charset="-122"/>
              </a:rPr>
              <a:t>逃逸分析：逃逸指的是逃出当前线程，判断对象是否会逃出当前方法体。</a:t>
            </a:r>
            <a:endParaRPr kumimoji="1" lang="en-US" altLang="zh-CN">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a:latin typeface="微软雅黑 Light" panose="020B0502040204020203" pitchFamily="34" charset="-122"/>
                <a:ea typeface="微软雅黑 Light" panose="020B0502040204020203" pitchFamily="34" charset="-122"/>
              </a:rPr>
              <a:t>标量替换：标量是指不可分割的量</a:t>
            </a:r>
            <a:r>
              <a:rPr kumimoji="1" lang="en-US" altLang="zh-CN" sz="1200">
                <a:latin typeface="微软雅黑 Light" panose="020B0502040204020203" pitchFamily="34" charset="-122"/>
                <a:ea typeface="微软雅黑 Light" panose="020B0502040204020203" pitchFamily="34" charset="-122"/>
              </a:rPr>
              <a:t>(</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Java</a:t>
            </a:r>
            <a:r>
              <a:rPr kumimoji="1" lang="zh-CN" altLang="en-US" sz="1200">
                <a:latin typeface="微软雅黑 Light" panose="020B0502040204020203" pitchFamily="34" charset="-122"/>
                <a:ea typeface="微软雅黑 Light" panose="020B0502040204020203" pitchFamily="34" charset="-122"/>
              </a:rPr>
              <a:t>的基本数据类型</a:t>
            </a:r>
            <a:r>
              <a:rPr kumimoji="1" lang="en-US" altLang="zh-CN" sz="1200">
                <a:latin typeface="微软雅黑 Light" panose="020B0502040204020203" pitchFamily="34" charset="-122"/>
                <a:ea typeface="微软雅黑 Light" panose="020B0502040204020203" pitchFamily="34" charset="-122"/>
              </a:rPr>
              <a:t>)</a:t>
            </a:r>
            <a:r>
              <a:rPr kumimoji="1" lang="zh-CN" altLang="en-US" sz="12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替换是指把对象的成员变量的访问替换为基本数据类型</a:t>
            </a:r>
            <a:endParaRPr kumimoji="1" lang="en-US" altLang="zh-CN">
              <a:latin typeface="微软雅黑 Light" panose="020B0502040204020203" pitchFamily="34" charset="-122"/>
              <a:ea typeface="微软雅黑 Light" panose="020B0502040204020203" pitchFamily="34" charset="-122"/>
            </a:endParaRPr>
          </a:p>
        </p:txBody>
      </p:sp>
      <p:pic>
        <p:nvPicPr>
          <p:cNvPr id="409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4545" b="4545"/>
          <a:stretch>
            <a:fillRect/>
          </a:stretch>
        </p:blipFill>
        <p:spPr bwMode="auto">
          <a:xfrm>
            <a:off x="749077" y="4563204"/>
            <a:ext cx="8147077" cy="1978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对象的格式</a:t>
            </a:r>
            <a:endParaRPr dirty="0"/>
          </a:p>
        </p:txBody>
      </p:sp>
      <p:sp>
        <p:nvSpPr>
          <p:cNvPr id="5" name="文本框 4"/>
          <p:cNvSpPr txBox="1"/>
          <p:nvPr/>
        </p:nvSpPr>
        <p:spPr>
          <a:xfrm>
            <a:off x="304800" y="1300077"/>
            <a:ext cx="9683292" cy="2120902"/>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对象头</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(Header)</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：自身运行时数据</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(mark word)</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class</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指针 </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 数组长度（数组类型特有）</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实例数据</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(I</a:t>
            </a:r>
            <a:r>
              <a:rPr lang="en-US" altLang="zh-CN" dirty="0" err="1">
                <a:latin typeface="微软雅黑" panose="020B0503020204020204" charset="-122"/>
                <a:ea typeface="微软雅黑" panose="020B0503020204020204" charset="-122"/>
                <a:cs typeface="微软雅黑" panose="020B0503020204020204" charset="-122"/>
                <a:sym typeface="微软雅黑" panose="020B0503020204020204" charset="-122"/>
              </a:rPr>
              <a:t>nstanceData</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：对象真正存储的有效信息。</a:t>
            </a: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endPar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对齐填充</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(Padding)</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：任何对象的大小均为</a:t>
            </a:r>
            <a:r>
              <a:rPr lang="en-US" altLang="zh-CN" dirty="0">
                <a:latin typeface="微软雅黑" panose="020B0503020204020204" charset="-122"/>
                <a:ea typeface="微软雅黑" panose="020B0503020204020204" charset="-122"/>
                <a:cs typeface="微软雅黑" panose="020B0503020204020204" charset="-122"/>
                <a:sym typeface="微软雅黑" panose="020B0503020204020204" charset="-122"/>
              </a:rPr>
              <a:t>8</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字节的整数倍，不够则补充占位。</a:t>
            </a: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对象的格式</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对象头</a:t>
            </a:r>
            <a:r>
              <a:rPr lang="en-US" altLang="zh-CN" b="1" spc="100" dirty="0">
                <a:solidFill>
                  <a:schemeClr val="accent1">
                    <a:lumMod val="75000"/>
                  </a:schemeClr>
                </a:solidFill>
                <a:latin typeface="微软雅黑" panose="020B0503020204020204" charset="-122"/>
              </a:rPr>
              <a:t>-mark</a:t>
            </a:r>
            <a:r>
              <a:rPr lang="zh-CN" altLang="en-US" b="1" spc="100" dirty="0">
                <a:solidFill>
                  <a:schemeClr val="accent1">
                    <a:lumMod val="75000"/>
                  </a:schemeClr>
                </a:solidFill>
                <a:latin typeface="微软雅黑" panose="020B0503020204020204" charset="-122"/>
              </a:rPr>
              <a:t> </a:t>
            </a:r>
            <a:r>
              <a:rPr lang="en-US" altLang="zh-CN" b="1" spc="100" dirty="0">
                <a:solidFill>
                  <a:schemeClr val="accent1">
                    <a:lumMod val="75000"/>
                  </a:schemeClr>
                </a:solidFill>
                <a:latin typeface="微软雅黑" panose="020B0503020204020204" charset="-122"/>
              </a:rPr>
              <a:t>word</a:t>
            </a:r>
            <a:endParaRPr dirty="0"/>
          </a:p>
        </p:txBody>
      </p:sp>
      <p:sp>
        <p:nvSpPr>
          <p:cNvPr id="5" name="文本框 4"/>
          <p:cNvSpPr txBox="1"/>
          <p:nvPr/>
        </p:nvSpPr>
        <p:spPr>
          <a:xfrm>
            <a:off x="228600" y="315888"/>
            <a:ext cx="8997976" cy="874407"/>
          </a:xfrm>
          <a:prstGeom prst="rect">
            <a:avLst/>
          </a:prstGeom>
          <a:noFill/>
        </p:spPr>
        <p:txBody>
          <a:bodyPr wrap="none" rtlCol="0">
            <a:spAutoFit/>
          </a:bodyPr>
          <a:lstStyle/>
          <a:p>
            <a:pPr marL="285750" indent="-285750">
              <a:lnSpc>
                <a:spcPct val="150000"/>
              </a:lnSpc>
              <a:buFont typeface="Wingdings" panose="05000000000000000000" pitchFamily="2" charset="2"/>
              <a:buChar char="Ø"/>
            </a:pP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mark word</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：对象自身运行时数据，大小为</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32</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位或者</a:t>
            </a:r>
            <a:r>
              <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64</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位。</a:t>
            </a:r>
            <a:endParaRPr lang="en-US" altLang="zh-CN"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285750" indent="-285750">
              <a:lnSpc>
                <a:spcPct val="150000"/>
              </a:lnSpc>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一种动态的数据结构，根据当前对象状态的不同</a:t>
            </a:r>
            <a:r>
              <a:rPr lang="zh-CN" altLang="en-US" sz="1400"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（标示位不同）</a:t>
            </a:r>
            <a:r>
              <a:rPr lang="zh-CN" altLang="en-US"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，存储的内容不同。</a:t>
            </a:r>
            <a:endParaRPr kumimoji="1" lang="zh-CN" altLang="en-US"/>
          </a:p>
        </p:txBody>
      </p:sp>
      <p:pic>
        <p:nvPicPr>
          <p:cNvPr id="4" name="图片 3"/>
          <p:cNvPicPr>
            <a:picLocks noChangeAspect="1"/>
          </p:cNvPicPr>
          <p:nvPr/>
        </p:nvPicPr>
        <p:blipFill>
          <a:blip r:embed="rId1"/>
          <a:stretch>
            <a:fillRect/>
          </a:stretch>
        </p:blipFill>
        <p:spPr>
          <a:xfrm>
            <a:off x="609600" y="1222378"/>
            <a:ext cx="7664330" cy="36544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对象的销毁</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概述</a:t>
            </a:r>
            <a:endParaRPr dirty="0"/>
          </a:p>
        </p:txBody>
      </p:sp>
      <p:sp>
        <p:nvSpPr>
          <p:cNvPr id="3" name="文本框 2"/>
          <p:cNvSpPr txBox="1"/>
          <p:nvPr/>
        </p:nvSpPr>
        <p:spPr>
          <a:xfrm>
            <a:off x="304800" y="351983"/>
            <a:ext cx="11683327" cy="6340197"/>
          </a:xfrm>
          <a:prstGeom prst="rect">
            <a:avLst/>
          </a:prstGeom>
          <a:noFill/>
        </p:spPr>
        <p:txBody>
          <a:bodyPr wrap="none" rtlCol="0">
            <a:spAutoFit/>
          </a:bodyPr>
          <a:lstStyle/>
          <a:p>
            <a:r>
              <a:rPr kumimoji="1" lang="en-US" altLang="zh-CN"/>
              <a:t>GC</a:t>
            </a:r>
            <a:r>
              <a:rPr kumimoji="1" lang="zh-CN" altLang="en-US"/>
              <a:t>：</a:t>
            </a:r>
            <a:r>
              <a:rPr kumimoji="1" lang="en-US" altLang="zh-CN"/>
              <a:t>Garbage</a:t>
            </a:r>
            <a:r>
              <a:rPr kumimoji="1" lang="zh-CN" altLang="en-US"/>
              <a:t> </a:t>
            </a:r>
            <a:r>
              <a:rPr kumimoji="1" lang="en-US" altLang="zh-CN"/>
              <a:t>Collection</a:t>
            </a:r>
            <a:r>
              <a:rPr kumimoji="1" lang="zh-CN" altLang="en-US"/>
              <a:t>，垃圾回收。</a:t>
            </a:r>
            <a:endParaRPr kumimoji="1" lang="en-US" altLang="zh-CN"/>
          </a:p>
          <a:p>
            <a:pPr marL="285750" indent="-285750">
              <a:buFont typeface="Wingdings" panose="05000000000000000000" pitchFamily="2" charset="2"/>
              <a:buChar char="Ø"/>
            </a:pPr>
            <a:r>
              <a:rPr kumimoji="1" lang="zh-CN" altLang="en-US" sz="1400"/>
              <a:t>所有具备动态内存分配能力的语言，都要面对的问题，不只是</a:t>
            </a:r>
            <a:r>
              <a:rPr kumimoji="1" lang="en-US" altLang="zh-CN" sz="1400"/>
              <a:t>Java</a:t>
            </a:r>
            <a:r>
              <a:rPr kumimoji="1" lang="zh-CN" altLang="en-US" sz="1400"/>
              <a:t>，包括</a:t>
            </a:r>
            <a:r>
              <a:rPr kumimoji="1" lang="en-US" altLang="zh-CN" sz="1400"/>
              <a:t>Python</a:t>
            </a:r>
            <a:r>
              <a:rPr kumimoji="1" lang="zh-CN" altLang="en-US" sz="1400"/>
              <a:t>、</a:t>
            </a:r>
            <a:r>
              <a:rPr kumimoji="1" lang="en-US" altLang="zh-CN" sz="1400"/>
              <a:t>Go</a:t>
            </a:r>
            <a:r>
              <a:rPr kumimoji="1" lang="zh-CN" altLang="en-US" sz="1400"/>
              <a:t>等其他语言。</a:t>
            </a:r>
            <a:endParaRPr kumimoji="1" lang="en-US" altLang="zh-CN" sz="1400"/>
          </a:p>
          <a:p>
            <a:pPr marL="285750" indent="-285750">
              <a:buFont typeface="Wingdings" panose="05000000000000000000" pitchFamily="2" charset="2"/>
              <a:buChar char="Ø"/>
            </a:pPr>
            <a:r>
              <a:rPr lang="en-GB" altLang="zh-CN" sz="1400"/>
              <a:t>Java</a:t>
            </a:r>
            <a:r>
              <a:rPr lang="zh-CN" altLang="en-US" sz="1400"/>
              <a:t>与</a:t>
            </a:r>
            <a:r>
              <a:rPr lang="en-GB" altLang="zh-CN" sz="1400"/>
              <a:t>C++</a:t>
            </a:r>
            <a:r>
              <a:rPr lang="zh-CN" altLang="en-US" sz="1400"/>
              <a:t>之间有一堵由内存动态分配和垃圾收集技术所围成的“高墙”，墙外面的人想进去，墙里面的人却想出来。</a:t>
            </a:r>
            <a:r>
              <a:rPr lang="zh-CN" altLang="en-US" sz="800"/>
              <a:t>（摘自</a:t>
            </a:r>
            <a:r>
              <a:rPr lang="en-US" altLang="zh-CN" sz="800"/>
              <a:t>《</a:t>
            </a:r>
            <a:r>
              <a:rPr lang="zh-CN" altLang="en-US" sz="800"/>
              <a:t>深入理解</a:t>
            </a:r>
            <a:r>
              <a:rPr lang="en-US" altLang="zh-CN" sz="800"/>
              <a:t>Java</a:t>
            </a:r>
            <a:r>
              <a:rPr lang="zh-CN" altLang="en-US" sz="800"/>
              <a:t>虚拟机</a:t>
            </a:r>
            <a:r>
              <a:rPr lang="en-US" altLang="zh-CN" sz="800"/>
              <a:t>》</a:t>
            </a:r>
            <a:r>
              <a:rPr lang="zh-CN" altLang="en-US" sz="800"/>
              <a:t>第三章）</a:t>
            </a:r>
            <a:endParaRPr lang="en-US" altLang="zh-CN" sz="1600"/>
          </a:p>
          <a:p>
            <a:r>
              <a:rPr lang="zh-CN" altLang="en-US" sz="1600"/>
              <a:t>垃圾回收需要面对的三个问题：</a:t>
            </a:r>
            <a:endParaRPr lang="en-US" altLang="zh-CN" sz="1600"/>
          </a:p>
          <a:p>
            <a:pPr marL="285750" indent="-285750">
              <a:buFont typeface="Wingdings" panose="05000000000000000000" pitchFamily="2" charset="2"/>
              <a:buChar char="Ø"/>
            </a:pPr>
            <a:r>
              <a:rPr lang="zh-CN" altLang="en-US" sz="1600"/>
              <a:t>哪些内存区域需要回收？</a:t>
            </a:r>
            <a:endParaRPr lang="en-US" altLang="zh-CN" sz="1600"/>
          </a:p>
          <a:p>
            <a:pPr marL="285750" indent="-285750">
              <a:buFont typeface="Wingdings" panose="05000000000000000000" pitchFamily="2" charset="2"/>
              <a:buChar char="Ø"/>
            </a:pPr>
            <a:r>
              <a:rPr lang="zh-CN" altLang="en-US" sz="1600"/>
              <a:t>什么时候回收？</a:t>
            </a:r>
            <a:endParaRPr lang="en-US" altLang="zh-CN" sz="1600"/>
          </a:p>
          <a:p>
            <a:pPr marL="285750" indent="-285750">
              <a:buFont typeface="Wingdings" panose="05000000000000000000" pitchFamily="2" charset="2"/>
              <a:buChar char="Ø"/>
            </a:pPr>
            <a:r>
              <a:rPr lang="zh-CN" altLang="en-US" sz="1600"/>
              <a:t>如何回收？</a:t>
            </a:r>
            <a:endParaRPr lang="en-US" altLang="zh-CN" sz="1600"/>
          </a:p>
          <a:p>
            <a:pPr marL="742950" lvl="1" indent="-285750">
              <a:buFont typeface="Arial" panose="020B0604020202020204" pitchFamily="34" charset="0"/>
              <a:buChar char="•"/>
            </a:pPr>
            <a:r>
              <a:rPr lang="zh-CN" altLang="en-US" sz="1400"/>
              <a:t>哪些对象需要清理？</a:t>
            </a:r>
            <a:endParaRPr lang="en-US" altLang="zh-CN" sz="1400"/>
          </a:p>
          <a:p>
            <a:pPr marL="742950" lvl="1" indent="-285750">
              <a:buFont typeface="Arial" panose="020B0604020202020204" pitchFamily="34" charset="0"/>
              <a:buChar char="•"/>
            </a:pPr>
            <a:r>
              <a:rPr lang="zh-CN" altLang="en-US" sz="1400"/>
              <a:t>如何清理这些对象？</a:t>
            </a:r>
            <a:endParaRPr lang="en-US" altLang="zh-CN" sz="1400"/>
          </a:p>
          <a:p>
            <a:endParaRPr lang="en-US" altLang="zh-CN" sz="1600"/>
          </a:p>
          <a:p>
            <a:pPr marL="285750" indent="-285750">
              <a:buFont typeface="Wingdings" panose="05000000000000000000" pitchFamily="2" charset="2"/>
              <a:buChar char="Ø"/>
            </a:pPr>
            <a:r>
              <a:rPr lang="zh-CN" altLang="en-US" sz="1600"/>
              <a:t>哪些内存区域需要回收？（回顾</a:t>
            </a:r>
            <a:r>
              <a:rPr lang="en-US" altLang="zh-CN" sz="1600"/>
              <a:t>JVM</a:t>
            </a:r>
            <a:r>
              <a:rPr lang="zh-CN" altLang="en-US" sz="1600"/>
              <a:t>运行时数据区域）</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线程私有（程序计数器、虚拟机栈、本地方法栈）：随着线程销毁自然回收。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线程共有（堆、方法区）：需要动态回收空间的区域</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什么时候回收？</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空间不足：堆内存不足以分配新对象时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预设阈值：到达垃圾收集器的设置的阈值</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手工调用：</a:t>
            </a:r>
            <a:r>
              <a:rPr lang="en-US" altLang="zh-CN" sz="1400">
                <a:latin typeface="微软雅黑 Light" panose="020B0502040204020203" pitchFamily="34" charset="-122"/>
                <a:ea typeface="微软雅黑 Light" panose="020B0502040204020203" pitchFamily="34" charset="-122"/>
              </a:rPr>
              <a:t>System.gc()【</a:t>
            </a:r>
            <a:r>
              <a:rPr lang="zh-CN" altLang="en-US" sz="1400">
                <a:latin typeface="微软雅黑 Light" panose="020B0502040204020203" pitchFamily="34" charset="-122"/>
                <a:ea typeface="微软雅黑 Light" panose="020B0502040204020203" pitchFamily="34" charset="-122"/>
              </a:rPr>
              <a:t>会停止所有工作线程，建议关闭：</a:t>
            </a:r>
            <a:r>
              <a:rPr lang="en-US" altLang="zh-CN" sz="1400">
                <a:latin typeface="微软雅黑 Light" panose="020B0502040204020203" pitchFamily="34" charset="-122"/>
                <a:ea typeface="微软雅黑 Light" panose="020B0502040204020203" pitchFamily="34" charset="-122"/>
              </a:rPr>
              <a:t>-XX:+DisableExplicitGC 】</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如何回收</a:t>
            </a:r>
            <a:r>
              <a:rPr lang="en-US" altLang="zh-CN" sz="1600"/>
              <a:t>-</a:t>
            </a:r>
            <a:r>
              <a:rPr lang="zh-CN" altLang="en-US" sz="1600"/>
              <a:t>哪些对象需要回收？</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引用计数法</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可达性分析法</a:t>
            </a:r>
            <a:endParaRPr lang="en-US" altLang="zh-CN" sz="1400">
              <a:latin typeface="微软雅黑 Light" panose="020B0502040204020203" pitchFamily="34" charset="-122"/>
              <a:ea typeface="微软雅黑 Light" panose="020B0502040204020203" pitchFamily="34" charset="-122"/>
            </a:endParaRPr>
          </a:p>
          <a:p>
            <a:endParaRPr lang="en-US" altLang="zh-CN" sz="1600"/>
          </a:p>
          <a:p>
            <a:pPr marL="285750" indent="-285750">
              <a:buFont typeface="Wingdings" panose="05000000000000000000" pitchFamily="2" charset="2"/>
              <a:buChar char="Ø"/>
            </a:pPr>
            <a:r>
              <a:rPr lang="zh-CN" altLang="en-US" sz="1600"/>
              <a:t>如何回收</a:t>
            </a:r>
            <a:r>
              <a:rPr lang="en-US" altLang="zh-CN" sz="1600"/>
              <a:t>-</a:t>
            </a:r>
            <a:r>
              <a:rPr lang="zh-CN" altLang="en-US" sz="1600"/>
              <a:t>如何清理这些对象？</a:t>
            </a:r>
            <a:endParaRPr lang="en-US" altLang="zh-CN" sz="1600"/>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清除</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复制</a:t>
            </a:r>
            <a:endParaRPr lang="en-US"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400">
                <a:latin typeface="微软雅黑 Light" panose="020B0502040204020203" pitchFamily="34" charset="-122"/>
                <a:ea typeface="微软雅黑 Light" panose="020B0502040204020203" pitchFamily="34" charset="-122"/>
              </a:rPr>
              <a:t>标记</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整理</a:t>
            </a:r>
            <a:endParaRPr lang="en-US" altLang="zh-CN" sz="140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9" end="1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20" end="2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21" end="21"/>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23" end="2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24" end="2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5" end="2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26" end="2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JVM</a:t>
            </a:r>
            <a:r>
              <a:rPr lang="zh-CN" altLang="en-US" b="1" spc="100" dirty="0">
                <a:solidFill>
                  <a:schemeClr val="accent1">
                    <a:lumMod val="75000"/>
                  </a:schemeClr>
                </a:solidFill>
                <a:latin typeface="微软雅黑" panose="020B0503020204020204" charset="-122"/>
              </a:rPr>
              <a:t>方法区会垃圾回收吗？</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sp>
        <p:nvSpPr>
          <p:cNvPr id="3" name="文本框 2"/>
          <p:cNvSpPr txBox="1"/>
          <p:nvPr/>
        </p:nvSpPr>
        <p:spPr>
          <a:xfrm>
            <a:off x="304800" y="351983"/>
            <a:ext cx="9866804" cy="4678204"/>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方法区存放的是什么？已被</a:t>
            </a:r>
            <a:r>
              <a:rPr kumimoji="1" lang="en-US" altLang="zh-CN" dirty="0">
                <a:latin typeface="微软雅黑 Light" panose="020B0502040204020203" pitchFamily="34" charset="-122"/>
                <a:ea typeface="微软雅黑 Light" panose="020B0502040204020203" pitchFamily="34" charset="-122"/>
              </a:rPr>
              <a:t>JVM</a:t>
            </a:r>
            <a:r>
              <a:rPr kumimoji="1" lang="zh-CN" altLang="en-US" dirty="0">
                <a:latin typeface="微软雅黑 Light" panose="020B0502040204020203" pitchFamily="34" charset="-122"/>
                <a:ea typeface="微软雅黑 Light" panose="020B0502040204020203" pitchFamily="34" charset="-122"/>
              </a:rPr>
              <a:t>加载的</a:t>
            </a: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信息、常量、静态变量、</a:t>
            </a:r>
            <a:r>
              <a:rPr kumimoji="1" lang="en-US" altLang="zh-CN" dirty="0">
                <a:latin typeface="微软雅黑 Light" panose="020B0502040204020203" pitchFamily="34" charset="-122"/>
                <a:ea typeface="微软雅黑 Light" panose="020B0502040204020203" pitchFamily="34" charset="-122"/>
              </a:rPr>
              <a:t>JIT</a:t>
            </a:r>
            <a:r>
              <a:rPr kumimoji="1" lang="zh-CN" altLang="en-US" dirty="0">
                <a:latin typeface="微软雅黑 Light" panose="020B0502040204020203" pitchFamily="34" charset="-122"/>
                <a:ea typeface="微软雅黑 Light" panose="020B0502040204020203" pitchFamily="34" charset="-122"/>
              </a:rPr>
              <a:t>编译后的代码缓存。</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en-US" altLang="zh-CN" sz="1600" dirty="0">
                <a:latin typeface="微软雅黑 Light" panose="020B0502040204020203" pitchFamily="34" charset="-122"/>
                <a:ea typeface="微软雅黑 Light" panose="020B0502040204020203" pitchFamily="34" charset="-122"/>
              </a:rPr>
              <a:t>class</a:t>
            </a:r>
            <a:r>
              <a:rPr kumimoji="1" lang="zh-CN" altLang="en-US" sz="1600" dirty="0">
                <a:latin typeface="微软雅黑 Light" panose="020B0502040204020203" pitchFamily="34" charset="-122"/>
                <a:ea typeface="微软雅黑 Light" panose="020B0502040204020203" pitchFamily="34" charset="-122"/>
              </a:rPr>
              <a:t>信息：完整类名、修饰符（</a:t>
            </a:r>
            <a:r>
              <a:rPr kumimoji="1" lang="en-US" altLang="zh-CN" sz="1600" dirty="0">
                <a:latin typeface="微软雅黑 Light" panose="020B0502040204020203" pitchFamily="34" charset="-122"/>
                <a:ea typeface="微软雅黑 Light" panose="020B0502040204020203" pitchFamily="34" charset="-122"/>
              </a:rPr>
              <a:t>final</a:t>
            </a:r>
            <a:r>
              <a:rPr kumimoji="1" lang="zh-CN" altLang="en-US" sz="1600" dirty="0">
                <a:latin typeface="微软雅黑 Light" panose="020B0502040204020203" pitchFamily="34" charset="-122"/>
                <a:ea typeface="微软雅黑 Light" panose="020B0502040204020203" pitchFamily="34" charset="-122"/>
              </a:rPr>
              <a:t>、</a:t>
            </a:r>
            <a:r>
              <a:rPr kumimoji="1" lang="en-US" altLang="zh-CN" sz="1600" dirty="0">
                <a:latin typeface="微软雅黑 Light" panose="020B0502040204020203" pitchFamily="34" charset="-122"/>
                <a:ea typeface="微软雅黑 Light" panose="020B0502040204020203" pitchFamily="34" charset="-122"/>
              </a:rPr>
              <a:t>public</a:t>
            </a:r>
            <a:r>
              <a:rPr kumimoji="1" lang="zh-CN" altLang="en-US" sz="1600" dirty="0">
                <a:latin typeface="微软雅黑 Light" panose="020B0502040204020203" pitchFamily="34" charset="-122"/>
                <a:ea typeface="微软雅黑 Light" panose="020B0502040204020203" pitchFamily="34" charset="-122"/>
              </a:rPr>
              <a:t>、</a:t>
            </a:r>
            <a:r>
              <a:rPr kumimoji="1" lang="en-US" altLang="zh-CN" sz="1600" dirty="0">
                <a:latin typeface="微软雅黑 Light" panose="020B0502040204020203" pitchFamily="34" charset="-122"/>
                <a:ea typeface="微软雅黑 Light" panose="020B0502040204020203" pitchFamily="34" charset="-122"/>
              </a:rPr>
              <a:t>abstract</a:t>
            </a:r>
            <a:r>
              <a:rPr kumimoji="1" lang="zh-CN" altLang="en-US" sz="1600" dirty="0">
                <a:latin typeface="微软雅黑 Light" panose="020B0502040204020203" pitchFamily="34" charset="-122"/>
                <a:ea typeface="微软雅黑 Light" panose="020B0502040204020203" pitchFamily="34" charset="-122"/>
              </a:rPr>
              <a:t>）</a:t>
            </a:r>
            <a:endParaRPr kumimoji="1" lang="en-US" altLang="zh-CN" sz="1600" dirty="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n"/>
            </a:pPr>
            <a:r>
              <a:rPr kumimoji="1" lang="zh-CN" altLang="en-US" sz="1600" dirty="0">
                <a:latin typeface="微软雅黑 Light" panose="020B0502040204020203" pitchFamily="34" charset="-122"/>
                <a:ea typeface="微软雅黑 Light" panose="020B0502040204020203" pitchFamily="34" charset="-122"/>
              </a:rPr>
              <a:t>常量：</a:t>
            </a:r>
            <a:r>
              <a:rPr kumimoji="1" lang="en-US" altLang="zh-CN" sz="1600" dirty="0">
                <a:latin typeface="微软雅黑 Light" panose="020B0502040204020203" pitchFamily="34" charset="-122"/>
                <a:ea typeface="微软雅黑 Light" panose="020B0502040204020203" pitchFamily="34" charset="-122"/>
              </a:rPr>
              <a:t>static final</a:t>
            </a:r>
            <a:r>
              <a:rPr kumimoji="1" lang="zh-CN" altLang="en-US" sz="1600" dirty="0">
                <a:latin typeface="微软雅黑 Light" panose="020B0502040204020203" pitchFamily="34" charset="-122"/>
                <a:ea typeface="微软雅黑 Light" panose="020B0502040204020203" pitchFamily="34" charset="-122"/>
              </a:rPr>
              <a:t>修饰的静态变量</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en-US" altLang="zh-CN" sz="1600" dirty="0">
                <a:latin typeface="微软雅黑 Light" panose="020B0502040204020203" pitchFamily="34" charset="-122"/>
                <a:ea typeface="微软雅黑 Light" panose="020B0502040204020203" pitchFamily="34" charset="-122"/>
              </a:rPr>
              <a:t>《Java</a:t>
            </a:r>
            <a:r>
              <a:rPr kumimoji="1" lang="zh-CN" altLang="en-US" sz="1600" dirty="0">
                <a:latin typeface="微软雅黑 Light" panose="020B0502040204020203" pitchFamily="34" charset="-122"/>
                <a:ea typeface="微软雅黑 Light" panose="020B0502040204020203" pitchFamily="34" charset="-122"/>
              </a:rPr>
              <a:t>虚拟机规范</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是如何规定的？ 不要求虚拟机在方法区中实现垃圾收集，回收的</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性价比</a:t>
            </a:r>
            <a:r>
              <a:rPr kumimoji="1" lang="en-US" altLang="zh-CN" sz="1600" dirty="0">
                <a:latin typeface="微软雅黑 Light" panose="020B0502040204020203" pitchFamily="34" charset="-122"/>
                <a:ea typeface="微软雅黑 Light" panose="020B0502040204020203" pitchFamily="34" charset="-122"/>
              </a:rPr>
              <a:t>"</a:t>
            </a:r>
            <a:r>
              <a:rPr kumimoji="1" lang="zh-CN" altLang="en-US" sz="1600" dirty="0">
                <a:latin typeface="微软雅黑 Light" panose="020B0502040204020203" pitchFamily="34" charset="-122"/>
                <a:ea typeface="微软雅黑 Light" panose="020B0502040204020203" pitchFamily="34" charset="-122"/>
              </a:rPr>
              <a:t>比较低。</a:t>
            </a: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sz="1600"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可回收的内容：</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dirty="0">
                <a:latin typeface="微软雅黑 Light" panose="020B0502040204020203" pitchFamily="34" charset="-122"/>
                <a:ea typeface="微软雅黑 Light" panose="020B0502040204020203" pitchFamily="34" charset="-122"/>
              </a:rPr>
              <a:t>废弃的常量</a:t>
            </a:r>
            <a:endParaRPr kumimoji="1" lang="en-US" altLang="zh-CN"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dirty="0">
                <a:latin typeface="微软雅黑 Light" panose="020B0502040204020203" pitchFamily="34" charset="-122"/>
                <a:ea typeface="微软雅黑 Light" panose="020B0502040204020203" pitchFamily="34" charset="-122"/>
              </a:rPr>
              <a:t>不再使用的</a:t>
            </a:r>
            <a:r>
              <a:rPr kumimoji="1" lang="en-US" altLang="zh-CN" dirty="0">
                <a:latin typeface="微软雅黑 Light" panose="020B0502040204020203" pitchFamily="34" charset="-122"/>
                <a:ea typeface="微软雅黑 Light" panose="020B0502040204020203" pitchFamily="34" charset="-122"/>
              </a:rPr>
              <a:t>class</a:t>
            </a: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被允许回收的条件</a:t>
            </a:r>
            <a:r>
              <a:rPr kumimoji="1" lang="zh-CN" altLang="en-US" sz="1400" dirty="0">
                <a:latin typeface="微软雅黑 Light" panose="020B0502040204020203" pitchFamily="34" charset="-122"/>
                <a:ea typeface="微软雅黑 Light" panose="020B0502040204020203" pitchFamily="34" charset="-122"/>
              </a:rPr>
              <a:t>（非常苛刻）</a:t>
            </a:r>
            <a:endParaRPr kumimoji="1" lang="en-US" altLang="zh-CN" sz="1400"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所有的对象实例都被回收</a:t>
            </a:r>
            <a:endParaRPr kumimoji="1" lang="en-US" altLang="zh-CN"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加载该类的</a:t>
            </a:r>
            <a:r>
              <a:rPr kumimoji="1" lang="en-US" altLang="zh-CN" dirty="0">
                <a:latin typeface="微软雅黑 Light" panose="020B0502040204020203" pitchFamily="34" charset="-122"/>
                <a:ea typeface="微软雅黑 Light" panose="020B0502040204020203" pitchFamily="34" charset="-122"/>
              </a:rPr>
              <a:t>ClassLoader</a:t>
            </a:r>
            <a:r>
              <a:rPr kumimoji="1" lang="zh-CN" altLang="en-US" dirty="0">
                <a:latin typeface="微软雅黑 Light" panose="020B0502040204020203" pitchFamily="34" charset="-122"/>
                <a:ea typeface="微软雅黑 Light" panose="020B0502040204020203" pitchFamily="34" charset="-122"/>
              </a:rPr>
              <a:t>已经被回收</a:t>
            </a:r>
            <a:endParaRPr kumimoji="1" lang="en-US" altLang="zh-CN" dirty="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该类的</a:t>
            </a:r>
            <a:r>
              <a:rPr kumimoji="1" lang="en-US" altLang="zh-CN" dirty="0">
                <a:latin typeface="微软雅黑 Light" panose="020B0502040204020203" pitchFamily="34" charset="-122"/>
                <a:ea typeface="微软雅黑 Light" panose="020B0502040204020203" pitchFamily="34" charset="-122"/>
              </a:rPr>
              <a:t>java.lang.Class</a:t>
            </a:r>
            <a:r>
              <a:rPr kumimoji="1" lang="zh-CN" altLang="en-US" dirty="0">
                <a:latin typeface="微软雅黑 Light" panose="020B0502040204020203" pitchFamily="34" charset="-122"/>
                <a:ea typeface="微软雅黑 Light" panose="020B0502040204020203" pitchFamily="34" charset="-122"/>
              </a:rPr>
              <a:t>对象没有任何引用，且无法通过反射访问</a:t>
            </a: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endParaRPr kumimoji="1" lang="en-US" altLang="zh-CN" dirty="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dirty="0">
                <a:latin typeface="微软雅黑 Light" panose="020B0502040204020203" pitchFamily="34" charset="-122"/>
                <a:ea typeface="微软雅黑 Light" panose="020B0502040204020203" pitchFamily="34" charset="-122"/>
              </a:rPr>
              <a:t>具体虚拟机的实现：</a:t>
            </a:r>
            <a:endParaRPr kumimoji="1" lang="en-US" altLang="zh-CN" dirty="0">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针对废弃的常量，可以垃圾回收。</a:t>
            </a:r>
            <a:endParaRPr kumimoji="1" lang="en-US" altLang="zh-CN" dirty="0">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dirty="0">
                <a:latin typeface="微软雅黑 Light" panose="020B0502040204020203" pitchFamily="34" charset="-122"/>
                <a:ea typeface="微软雅黑 Light" panose="020B0502040204020203" pitchFamily="34" charset="-122"/>
              </a:rPr>
              <a:t>针对于不再使用的</a:t>
            </a:r>
            <a:r>
              <a:rPr kumimoji="1" lang="en-US" altLang="zh-CN" dirty="0">
                <a:latin typeface="微软雅黑 Light" panose="020B0502040204020203" pitchFamily="34" charset="-122"/>
                <a:ea typeface="微软雅黑 Light" panose="020B0502040204020203" pitchFamily="34" charset="-122"/>
              </a:rPr>
              <a:t>class</a:t>
            </a:r>
            <a:r>
              <a:rPr kumimoji="1" lang="zh-CN" altLang="en-US" dirty="0">
                <a:latin typeface="微软雅黑 Light" panose="020B0502040204020203" pitchFamily="34" charset="-122"/>
                <a:ea typeface="微软雅黑 Light" panose="020B0502040204020203" pitchFamily="34" charset="-122"/>
              </a:rPr>
              <a:t>，可以垃圾回收，回收的条件非常苛刻，可以使用</a:t>
            </a:r>
            <a:r>
              <a:rPr kumimoji="1" lang="en-US" altLang="zh-CN" dirty="0">
                <a:latin typeface="微软雅黑 Light" panose="020B0502040204020203" pitchFamily="34" charset="-122"/>
                <a:ea typeface="微软雅黑 Light" panose="020B0502040204020203" pitchFamily="34" charset="-122"/>
              </a:rPr>
              <a:t>-Xnoclassgc</a:t>
            </a:r>
            <a:r>
              <a:rPr kumimoji="1" lang="zh-CN" altLang="en-US" dirty="0">
                <a:latin typeface="微软雅黑 Light" panose="020B0502040204020203" pitchFamily="34" charset="-122"/>
                <a:ea typeface="微软雅黑 Light" panose="020B0502040204020203" pitchFamily="34" charset="-122"/>
              </a:rPr>
              <a:t>关闭。</a:t>
            </a:r>
            <a:endParaRPr kumimoji="1" lang="en-US" altLang="zh-CN" dirty="0">
              <a:latin typeface="微软雅黑 Light" panose="020B0502040204020203" pitchFamily="34" charset="-122"/>
              <a:ea typeface="微软雅黑 Light" panose="020B0502040204020203"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finalize()</a:t>
            </a:r>
            <a:r>
              <a:rPr lang="zh-CN" altLang="en-US" b="1" spc="100" dirty="0">
                <a:solidFill>
                  <a:schemeClr val="accent1">
                    <a:lumMod val="75000"/>
                  </a:schemeClr>
                </a:solidFill>
                <a:latin typeface="微软雅黑" panose="020B0503020204020204" charset="-122"/>
              </a:rPr>
              <a:t>方法</a:t>
            </a:r>
            <a:endParaRPr dirty="0"/>
          </a:p>
        </p:txBody>
      </p:sp>
      <p:sp>
        <p:nvSpPr>
          <p:cNvPr id="3" name="文本框 2"/>
          <p:cNvSpPr txBox="1"/>
          <p:nvPr/>
        </p:nvSpPr>
        <p:spPr>
          <a:xfrm>
            <a:off x="304800" y="351983"/>
            <a:ext cx="8835390" cy="2030095"/>
          </a:xfrm>
          <a:prstGeom prst="rect">
            <a:avLst/>
          </a:prstGeom>
          <a:noFill/>
        </p:spPr>
        <p:txBody>
          <a:bodyPr wrap="none" rtlCol="0">
            <a:spAutoFit/>
          </a:bodyPr>
          <a:lstStyle/>
          <a:p>
            <a:pPr algn="l"/>
            <a:r>
              <a:rPr lang="en-US" altLang="zh-CN" spc="100" dirty="0">
                <a:latin typeface="微软雅黑" panose="020B0503020204020204" charset="-122"/>
                <a:ea typeface="微软雅黑" panose="020B0503020204020204" charset="-122"/>
              </a:rPr>
              <a:t>finalize</a:t>
            </a:r>
            <a:r>
              <a:rPr lang="zh-CN" altLang="en-US" spc="100" dirty="0">
                <a:latin typeface="微软雅黑" panose="020B0503020204020204" charset="-122"/>
                <a:ea typeface="微软雅黑" panose="020B0503020204020204" charset="-122"/>
              </a:rPr>
              <a:t>方法：</a:t>
            </a:r>
            <a:r>
              <a:rPr lang="en-GB" altLang="zh-CN" spc="100" dirty="0">
                <a:latin typeface="微软雅黑" panose="020B0503020204020204" charset="-122"/>
                <a:ea typeface="微软雅黑" panose="020B0503020204020204" charset="-122"/>
              </a:rPr>
              <a:t> JVM</a:t>
            </a:r>
            <a:r>
              <a:rPr lang="zh-CN" altLang="en-US" spc="100" dirty="0">
                <a:latin typeface="微软雅黑" panose="020B0503020204020204" charset="-122"/>
                <a:ea typeface="微软雅黑" panose="020B0503020204020204" charset="-122"/>
              </a:rPr>
              <a:t>回收对象的时候会调用该对象的此方法，只会调用一次。</a:t>
            </a:r>
            <a:endParaRPr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r>
              <a:rPr kumimoji="1" lang="zh-CN" altLang="en-US" spc="100" dirty="0">
                <a:latin typeface="微软雅黑" panose="020B0503020204020204" charset="-122"/>
                <a:ea typeface="微软雅黑" panose="020B0503020204020204" charset="-122"/>
              </a:rPr>
              <a:t>使用场景：没有场景，释放资源的事情不要在这里做</a:t>
            </a: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en-US" altLang="zh-CN"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r>
              <a:rPr kumimoji="1" lang="zh-CN" altLang="en-US" spc="100" dirty="0">
                <a:latin typeface="微软雅黑" panose="020B0503020204020204" charset="-122"/>
                <a:ea typeface="微软雅黑" panose="020B0503020204020204" charset="-122"/>
              </a:rPr>
              <a:t>出现原因：</a:t>
            </a:r>
            <a:r>
              <a:rPr kumimoji="1" lang="en-US" altLang="zh-CN" spc="100" dirty="0">
                <a:latin typeface="微软雅黑" panose="020B0503020204020204" charset="-122"/>
                <a:ea typeface="微软雅黑" panose="020B0503020204020204" charset="-122"/>
              </a:rPr>
              <a:t>Java</a:t>
            </a:r>
            <a:r>
              <a:rPr kumimoji="1" lang="zh-CN" altLang="en-US" spc="100" dirty="0">
                <a:latin typeface="微软雅黑" panose="020B0503020204020204" charset="-122"/>
                <a:ea typeface="微软雅黑" panose="020B0503020204020204" charset="-122"/>
              </a:rPr>
              <a:t>最初时对于</a:t>
            </a:r>
            <a:r>
              <a:rPr kumimoji="1" lang="en-US" altLang="zh-CN" spc="100" dirty="0">
                <a:latin typeface="微软雅黑" panose="020B0503020204020204" charset="-122"/>
                <a:ea typeface="微软雅黑" panose="020B0503020204020204" charset="-122"/>
              </a:rPr>
              <a:t>C++</a:t>
            </a:r>
            <a:r>
              <a:rPr kumimoji="1" lang="zh-CN" altLang="en-US" spc="100" dirty="0">
                <a:latin typeface="微软雅黑" panose="020B0503020204020204" charset="-122"/>
                <a:ea typeface="微软雅黑" panose="020B0503020204020204" charset="-122"/>
              </a:rPr>
              <a:t>程序员的妥协，类似于析构函数</a:t>
            </a:r>
            <a:endParaRPr kumimoji="1" lang="zh-CN" altLang="en-US" spc="100" dirty="0">
              <a:latin typeface="微软雅黑" panose="020B0503020204020204" charset="-122"/>
              <a:ea typeface="微软雅黑" panose="020B0503020204020204" charset="-122"/>
            </a:endParaRPr>
          </a:p>
          <a:p>
            <a:pPr marL="285750" indent="-285750" algn="l">
              <a:buFont typeface="Wingdings" panose="05000000000000000000" pitchFamily="2" charset="2"/>
              <a:buChar char="Ø"/>
            </a:pPr>
            <a:endParaRPr kumimoji="1" lang="zh-CN" altLang="en-US" spc="100" dirty="0">
              <a:latin typeface="微软雅黑" panose="020B0503020204020204" charset="-122"/>
              <a:ea typeface="微软雅黑" panose="020B0503020204020204" charset="-122"/>
            </a:endParaRPr>
          </a:p>
          <a:p>
            <a:pPr indent="0" algn="l">
              <a:buFont typeface="Wingdings" panose="05000000000000000000" pitchFamily="2" charset="2"/>
              <a:buNone/>
            </a:pPr>
            <a:r>
              <a:rPr kumimoji="1" lang="zh-CN" altLang="en-US" b="1" dirty="0">
                <a:latin typeface="微软雅黑" panose="020B0503020204020204" charset="-122"/>
                <a:ea typeface="微软雅黑" panose="020B0503020204020204" charset="-122"/>
              </a:rPr>
              <a:t>不要再用这个方法了</a:t>
            </a:r>
            <a:r>
              <a:rPr kumimoji="1" lang="zh-CN" altLang="en-US" dirty="0">
                <a:latin typeface="微软雅黑" panose="020B0503020204020204" charset="-122"/>
                <a:ea typeface="微软雅黑" panose="020B0503020204020204" charset="-122"/>
              </a:rPr>
              <a:t>：https://mp.weixin.qq.com/s/LW-paZAMD08DP_3-XCUxmg</a:t>
            </a:r>
            <a:endParaRPr kumimoji="1" lang="zh-CN" altLang="en-US" dirty="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a:t>
            </a:r>
            <a:r>
              <a:rPr lang="en-US" altLang="zh-CN" sz="4000" b="1" spc="100" dirty="0">
                <a:solidFill>
                  <a:schemeClr val="accent1">
                    <a:lumMod val="75000"/>
                  </a:schemeClr>
                </a:solidFill>
                <a:latin typeface="微软雅黑" panose="020B0503020204020204" charset="-122"/>
                <a:cs typeface="微软雅黑" panose="020B0503020204020204" charset="-122"/>
              </a:rPr>
              <a:t>GC</a:t>
            </a:r>
            <a:r>
              <a:rPr lang="zh-CN" altLang="en-US" sz="4000" b="1" spc="100" dirty="0">
                <a:solidFill>
                  <a:schemeClr val="accent1">
                    <a:lumMod val="75000"/>
                  </a:schemeClr>
                </a:solidFill>
                <a:latin typeface="微软雅黑" panose="020B0503020204020204" charset="-122"/>
              </a:rPr>
              <a:t>理论</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垃圾识别</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引用计数法</a:t>
            </a:r>
            <a:endParaRPr dirty="0"/>
          </a:p>
        </p:txBody>
      </p:sp>
      <p:sp>
        <p:nvSpPr>
          <p:cNvPr id="5" name="文本框 4"/>
          <p:cNvSpPr txBox="1"/>
          <p:nvPr/>
        </p:nvSpPr>
        <p:spPr>
          <a:xfrm>
            <a:off x="304800" y="315888"/>
            <a:ext cx="10591800" cy="1323439"/>
          </a:xfrm>
          <a:prstGeom prst="rect">
            <a:avLst/>
          </a:prstGeom>
          <a:noFill/>
        </p:spPr>
        <p:txBody>
          <a:bodyPr wrap="square" rtlCol="0">
            <a:spAutoFit/>
          </a:bodyPr>
          <a:lstStyle/>
          <a:p>
            <a:r>
              <a:rPr kumimoji="1" lang="zh-CN" altLang="en-US" sz="1600"/>
              <a:t>引用计数法：</a:t>
            </a:r>
            <a:r>
              <a:rPr lang="zh-CN" altLang="en-US" sz="1600"/>
              <a:t>给对象添加一个引用计数器，每当一个地方引用它时，计数器加</a:t>
            </a:r>
            <a:r>
              <a:rPr lang="en-US" altLang="zh-CN" sz="1600"/>
              <a:t>1</a:t>
            </a:r>
            <a:r>
              <a:rPr lang="zh-CN" altLang="en-US" sz="1600"/>
              <a:t>，每当引用失效时，计数器减少</a:t>
            </a:r>
            <a:r>
              <a:rPr lang="en-US" altLang="zh-CN" sz="1600"/>
              <a:t>1.</a:t>
            </a:r>
            <a:r>
              <a:rPr lang="zh-CN" altLang="en-US" sz="1600"/>
              <a:t>当计数器的数值为</a:t>
            </a:r>
            <a:r>
              <a:rPr lang="en-US" altLang="zh-CN" sz="1600"/>
              <a:t>0</a:t>
            </a:r>
            <a:r>
              <a:rPr lang="zh-CN" altLang="en-US" sz="1600"/>
              <a:t>时，也就是对象无法被引用时，表明对象不可在使用。</a:t>
            </a:r>
            <a:endParaRPr lang="en-US" altLang="zh-CN" sz="1600"/>
          </a:p>
          <a:p>
            <a:pPr marL="285750" indent="-285750">
              <a:buFont typeface="Wingdings" panose="05000000000000000000" pitchFamily="2" charset="2"/>
              <a:buChar char="Ø"/>
            </a:pPr>
            <a:endParaRPr kumimoji="1" lang="en-US" altLang="zh-CN" sz="1600"/>
          </a:p>
          <a:p>
            <a:pPr marL="285750" indent="-285750">
              <a:buFont typeface="Wingdings" panose="05000000000000000000" pitchFamily="2" charset="2"/>
              <a:buChar char="Ø"/>
            </a:pPr>
            <a:r>
              <a:rPr kumimoji="1" lang="zh-CN" altLang="en-US" sz="1600"/>
              <a:t>优点：简单</a:t>
            </a:r>
            <a:endParaRPr kumimoji="1" lang="en-US" altLang="zh-CN" sz="1600"/>
          </a:p>
          <a:p>
            <a:pPr marL="285750" indent="-285750">
              <a:buFont typeface="Wingdings" panose="05000000000000000000" pitchFamily="2" charset="2"/>
              <a:buChar char="Ø"/>
            </a:pPr>
            <a:r>
              <a:rPr kumimoji="1" lang="zh-CN" altLang="en-US" sz="1600"/>
              <a:t>缺点：无法解决循环引用的问题</a:t>
            </a:r>
            <a:endParaRPr kumimoji="1" lang="zh-CN" altLang="en-US" sz="1600"/>
          </a:p>
        </p:txBody>
      </p:sp>
      <p:pic>
        <p:nvPicPr>
          <p:cNvPr id="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3046" b="6116"/>
          <a:stretch>
            <a:fillRect/>
          </a:stretch>
        </p:blipFill>
        <p:spPr bwMode="auto">
          <a:xfrm>
            <a:off x="308811" y="1929150"/>
            <a:ext cx="4416013"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4648200" y="2005626"/>
            <a:ext cx="4570738" cy="369332"/>
          </a:xfrm>
          <a:prstGeom prst="rect">
            <a:avLst/>
          </a:prstGeom>
          <a:noFill/>
        </p:spPr>
        <p:txBody>
          <a:bodyPr wrap="none" rtlCol="0">
            <a:spAutoFit/>
          </a:bodyPr>
          <a:lstStyle/>
          <a:p>
            <a:r>
              <a:rPr kumimoji="1" lang="en-US" altLang="zh-CN" b="1">
                <a:solidFill>
                  <a:schemeClr val="tx2"/>
                </a:solidFill>
              </a:rPr>
              <a:t>Java</a:t>
            </a:r>
            <a:r>
              <a:rPr kumimoji="1" lang="zh-CN" altLang="en-US" b="1">
                <a:solidFill>
                  <a:schemeClr val="tx2"/>
                </a:solidFill>
              </a:rPr>
              <a:t>的任何主流垃圾收集器均未采用此方法</a:t>
            </a:r>
            <a:endParaRPr kumimoji="1" lang="zh-CN" altLang="en-US" b="1">
              <a:solidFill>
                <a:schemeClr val="tx2"/>
              </a:solidFill>
            </a:endParaRPr>
          </a:p>
        </p:txBody>
      </p:sp>
      <p:sp>
        <p:nvSpPr>
          <p:cNvPr id="9" name="文本框 8"/>
          <p:cNvSpPr txBox="1"/>
          <p:nvPr/>
        </p:nvSpPr>
        <p:spPr>
          <a:xfrm>
            <a:off x="4652211" y="2411052"/>
            <a:ext cx="7118744" cy="369332"/>
          </a:xfrm>
          <a:prstGeom prst="rect">
            <a:avLst/>
          </a:prstGeom>
          <a:noFill/>
        </p:spPr>
        <p:txBody>
          <a:bodyPr wrap="none" rtlCol="0">
            <a:spAutoFit/>
          </a:bodyPr>
          <a:lstStyle/>
          <a:p>
            <a:r>
              <a:rPr kumimoji="1" lang="en-US" altLang="zh-CN" b="1">
                <a:solidFill>
                  <a:schemeClr val="tx2"/>
                </a:solidFill>
                <a:hlinkClick r:id="rId2"/>
              </a:rPr>
              <a:t>Python</a:t>
            </a:r>
            <a:r>
              <a:rPr kumimoji="1" lang="zh-CN" altLang="en-US" b="1">
                <a:solidFill>
                  <a:schemeClr val="tx2"/>
                </a:solidFill>
              </a:rPr>
              <a:t>采用了此垃圾识别算法，在此基础上解决了循环引用的问题</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5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JVM</a:t>
            </a:r>
            <a:endParaRPr dirty="0"/>
          </a:p>
        </p:txBody>
      </p:sp>
      <p:sp>
        <p:nvSpPr>
          <p:cNvPr id="3" name="文本框 2"/>
          <p:cNvSpPr txBox="1"/>
          <p:nvPr/>
        </p:nvSpPr>
        <p:spPr>
          <a:xfrm>
            <a:off x="457201" y="346368"/>
            <a:ext cx="9525000" cy="584775"/>
          </a:xfrm>
          <a:prstGeom prst="rect">
            <a:avLst/>
          </a:prstGeom>
          <a:noFill/>
        </p:spPr>
        <p:txBody>
          <a:bodyPr wrap="square" rtlCol="0">
            <a:spAutoFit/>
          </a:bodyPr>
          <a:lstStyle/>
          <a:p>
            <a:pPr marL="285750" indent="-285750">
              <a:buFont typeface="Wingdings" panose="05000000000000000000" pitchFamily="2" charset="2"/>
              <a:buChar char="Ø"/>
            </a:pPr>
            <a:r>
              <a:rPr kumimoji="1" lang="en-US" altLang="zh-CN" sz="1600" dirty="0">
                <a:latin typeface="微软雅黑 Light" panose="020B0502040204020203" pitchFamily="34" charset="-122"/>
                <a:ea typeface="微软雅黑 Light" panose="020B0502040204020203" pitchFamily="34" charset="-122"/>
              </a:rPr>
              <a:t>JVM</a:t>
            </a:r>
            <a:r>
              <a:rPr kumimoji="1" lang="zh-CN" altLang="en-US" sz="1600" dirty="0">
                <a:latin typeface="微软雅黑 Light" panose="020B0502040204020203" pitchFamily="34" charset="-122"/>
                <a:ea typeface="微软雅黑 Light" panose="020B0502040204020203" pitchFamily="34" charset="-122"/>
              </a:rPr>
              <a:t>：</a:t>
            </a:r>
            <a:r>
              <a:rPr lang="en-GB" altLang="zh-CN" sz="1600">
                <a:latin typeface="微软雅黑 Light" panose="020B0502040204020203" pitchFamily="34" charset="-122"/>
                <a:ea typeface="微软雅黑 Light" panose="020B0502040204020203" pitchFamily="34" charset="-122"/>
              </a:rPr>
              <a:t> Java Virtual Machine</a:t>
            </a:r>
            <a:r>
              <a:rPr lang="zh-CN" altLang="en-US" sz="1600">
                <a:latin typeface="微软雅黑 Light" panose="020B0502040204020203" pitchFamily="34" charset="-122"/>
                <a:ea typeface="微软雅黑 Light" panose="020B0502040204020203" pitchFamily="34" charset="-122"/>
              </a:rPr>
              <a:t>，</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虚拟机，是</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跨平台</a:t>
            </a:r>
            <a:r>
              <a:rPr lang="zh-CN" altLang="en-US" sz="1400">
                <a:latin typeface="微软雅黑 Light" panose="020B0502040204020203" pitchFamily="34" charset="-122"/>
                <a:ea typeface="微软雅黑 Light" panose="020B0502040204020203" pitchFamily="34" charset="-122"/>
              </a:rPr>
              <a:t>（一次编译，到处运行）</a:t>
            </a:r>
            <a:r>
              <a:rPr lang="zh-CN" altLang="en-US" sz="1600">
                <a:latin typeface="微软雅黑 Light" panose="020B0502040204020203" pitchFamily="34" charset="-122"/>
                <a:ea typeface="微软雅黑 Light" panose="020B0502040204020203" pitchFamily="34" charset="-122"/>
              </a:rPr>
              <a:t>的基础，</a:t>
            </a:r>
            <a:r>
              <a:rPr lang="en-US" altLang="zh-CN" sz="1600">
                <a:latin typeface="微软雅黑 Light" panose="020B0502040204020203" pitchFamily="34" charset="-122"/>
                <a:ea typeface="微软雅黑 Light" panose="020B0502040204020203" pitchFamily="34" charset="-122"/>
              </a:rPr>
              <a:t>HotSpot</a:t>
            </a:r>
            <a:r>
              <a:rPr lang="zh-CN" altLang="en-US" sz="1600">
                <a:latin typeface="微软雅黑 Light" panose="020B0502040204020203" pitchFamily="34" charset="-122"/>
                <a:ea typeface="微软雅黑 Light" panose="020B0502040204020203" pitchFamily="34" charset="-122"/>
              </a:rPr>
              <a:t>是当今最流行的</a:t>
            </a:r>
            <a:r>
              <a:rPr lang="en-US" altLang="zh-CN" sz="1600">
                <a:latin typeface="微软雅黑 Light" panose="020B0502040204020203" pitchFamily="34" charset="-122"/>
                <a:ea typeface="微软雅黑 Light" panose="020B0502040204020203" pitchFamily="34" charset="-122"/>
              </a:rPr>
              <a:t>Java</a:t>
            </a:r>
            <a:r>
              <a:rPr lang="zh-CN" altLang="en-US" sz="1600">
                <a:latin typeface="微软雅黑 Light" panose="020B0502040204020203" pitchFamily="34" charset="-122"/>
                <a:ea typeface="微软雅黑 Light" panose="020B0502040204020203" pitchFamily="34" charset="-122"/>
              </a:rPr>
              <a:t>虚拟机。</a:t>
            </a:r>
            <a:endParaRPr kumimoji="1" lang="zh-CN" altLang="en-US" sz="1600" dirty="0">
              <a:latin typeface="微软雅黑 Light" panose="020B0502040204020203" pitchFamily="34" charset="-122"/>
              <a:ea typeface="微软雅黑 Light" panose="020B0502040204020203" pitchFamily="34" charset="-122"/>
            </a:endParaRPr>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961623"/>
            <a:ext cx="3653268" cy="30769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437148" y="4191000"/>
            <a:ext cx="10977685" cy="954107"/>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sz="1600"/>
              <a:t>面试题：</a:t>
            </a:r>
            <a:r>
              <a:rPr kumimoji="1" lang="en-US" altLang="zh-CN" sz="1600"/>
              <a:t>Java</a:t>
            </a:r>
            <a:r>
              <a:rPr kumimoji="1" lang="zh-CN" altLang="en-US" sz="1600"/>
              <a:t>是编译型语言，还是解释型语言？</a:t>
            </a:r>
            <a:endParaRPr kumimoji="1" lang="en-US" altLang="zh-CN" sz="1600"/>
          </a:p>
          <a:p>
            <a:pPr marL="285750" indent="-285750">
              <a:buFont typeface="Arial" panose="020B0604020202020204" pitchFamily="34" charset="0"/>
              <a:buChar char="•"/>
            </a:pPr>
            <a:r>
              <a:rPr kumimoji="1" lang="en-US" altLang="zh-CN" sz="1600"/>
              <a:t>Java</a:t>
            </a:r>
            <a:r>
              <a:rPr kumimoji="1" lang="zh-CN" altLang="en-US" sz="1600"/>
              <a:t>源代码由编译器</a:t>
            </a:r>
            <a:r>
              <a:rPr kumimoji="1" lang="en-US" altLang="zh-CN" sz="1200"/>
              <a:t>(javac.exe)</a:t>
            </a:r>
            <a:r>
              <a:rPr kumimoji="1" lang="zh-CN" altLang="en-US" sz="1600"/>
              <a:t>编译为字节码，字节码由</a:t>
            </a:r>
            <a:r>
              <a:rPr kumimoji="1" lang="en-US" altLang="zh-CN" sz="1600"/>
              <a:t>JVM</a:t>
            </a:r>
            <a:r>
              <a:rPr kumimoji="1" lang="zh-CN" altLang="en-US" sz="1600"/>
              <a:t>解释器</a:t>
            </a:r>
            <a:r>
              <a:rPr kumimoji="1" lang="en-US" altLang="zh-CN" sz="1200"/>
              <a:t>(java.exe)</a:t>
            </a:r>
            <a:r>
              <a:rPr kumimoji="1" lang="zh-CN" altLang="en-US" sz="1600"/>
              <a:t>解释执行</a:t>
            </a:r>
            <a:endParaRPr kumimoji="1" lang="en-US" altLang="zh-CN" sz="1600"/>
          </a:p>
          <a:p>
            <a:pPr marL="285750" indent="-285750">
              <a:buFont typeface="Arial" panose="020B0604020202020204" pitchFamily="34" charset="0"/>
              <a:buChar char="•"/>
            </a:pPr>
            <a:r>
              <a:rPr lang="zh-CN" altLang="en-US" sz="1200" b="1"/>
              <a:t>解释性语言</a:t>
            </a:r>
            <a:r>
              <a:rPr lang="zh-CN" altLang="en-US" sz="1200"/>
              <a:t>：执行机制是使用一个“解释器”来执行，解释器对于程序是一句一句“翻译”成机器语言来一句一句执行。例如</a:t>
            </a:r>
            <a:r>
              <a:rPr lang="en-US" altLang="zh-CN" sz="1200"/>
              <a:t>Python</a:t>
            </a:r>
            <a:r>
              <a:rPr lang="zh-CN" altLang="en-US" sz="1200"/>
              <a:t>、</a:t>
            </a:r>
            <a:r>
              <a:rPr lang="en-US" altLang="zh-CN" sz="1200"/>
              <a:t>Ruby</a:t>
            </a:r>
            <a:r>
              <a:rPr lang="zh-CN" altLang="en-US" sz="1200"/>
              <a:t>、</a:t>
            </a:r>
            <a:r>
              <a:rPr lang="en-US" altLang="zh-CN" sz="1200"/>
              <a:t>Shell</a:t>
            </a:r>
            <a:r>
              <a:rPr lang="zh-CN" altLang="en-US" sz="1200"/>
              <a:t>。</a:t>
            </a:r>
            <a:endParaRPr lang="en-US" altLang="zh-CN" sz="1200"/>
          </a:p>
          <a:p>
            <a:pPr marL="285750" indent="-285750">
              <a:buFont typeface="Arial" panose="020B0604020202020204" pitchFamily="34" charset="0"/>
              <a:buChar char="•"/>
            </a:pPr>
            <a:r>
              <a:rPr lang="zh-CN" altLang="en-US" sz="1200" b="1"/>
              <a:t>编译型语言</a:t>
            </a:r>
            <a:r>
              <a:rPr lang="zh-CN" altLang="en-US" sz="1200"/>
              <a:t>：执行机制是使用一个“编译器”来编译成机器语言，然后你就可以直接运行（执行）这个编译成的“可执行文件”。例如</a:t>
            </a:r>
            <a:r>
              <a:rPr lang="en-US" altLang="zh-CN" sz="1200"/>
              <a:t>Golang</a:t>
            </a:r>
            <a:r>
              <a:rPr lang="zh-CN" altLang="en-US" sz="1200"/>
              <a:t>、</a:t>
            </a:r>
            <a:r>
              <a:rPr lang="en-US" altLang="zh-CN" sz="1200"/>
              <a:t>C</a:t>
            </a:r>
            <a:r>
              <a:rPr lang="zh-CN" altLang="en-US" sz="1200"/>
              <a:t>、</a:t>
            </a:r>
            <a:r>
              <a:rPr lang="en-US" altLang="zh-CN" sz="1200"/>
              <a:t>C++</a:t>
            </a:r>
            <a:r>
              <a:rPr lang="zh-CN" altLang="en-US" sz="1200"/>
              <a:t>。</a:t>
            </a:r>
            <a:endParaRPr kumimoji="1" lang="en-US" altLang="zh-CN" sz="110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941570"/>
            <a:ext cx="3477392" cy="310745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垃圾识别</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可达性分析法</a:t>
            </a:r>
            <a:endParaRPr dirty="0"/>
          </a:p>
        </p:txBody>
      </p:sp>
      <p:sp>
        <p:nvSpPr>
          <p:cNvPr id="3" name="文本框 2"/>
          <p:cNvSpPr txBox="1"/>
          <p:nvPr/>
        </p:nvSpPr>
        <p:spPr>
          <a:xfrm>
            <a:off x="304800" y="457200"/>
            <a:ext cx="10744199" cy="5262979"/>
          </a:xfrm>
          <a:prstGeom prst="rect">
            <a:avLst/>
          </a:prstGeom>
          <a:noFill/>
        </p:spPr>
        <p:txBody>
          <a:bodyPr wrap="square" rtlCol="0">
            <a:spAutoFit/>
          </a:bodyPr>
          <a:lstStyle/>
          <a:p>
            <a:r>
              <a:rPr kumimoji="1" lang="zh-CN" altLang="en-US"/>
              <a:t>可达性分析法：</a:t>
            </a:r>
            <a:r>
              <a:rPr lang="zh-CN" altLang="en-US"/>
              <a:t>通过可达性分析（</a:t>
            </a:r>
            <a:r>
              <a:rPr lang="en-GB" altLang="zh-CN"/>
              <a:t>Reachability Analysis</a:t>
            </a:r>
            <a:r>
              <a:rPr lang="zh-CN" altLang="en-GB"/>
              <a:t>）</a:t>
            </a:r>
            <a:r>
              <a:rPr lang="zh-CN" altLang="en-US"/>
              <a:t>来判定对象是否存活的方法。</a:t>
            </a:r>
            <a:endParaRPr lang="en-US" altLang="zh-CN"/>
          </a:p>
          <a:p>
            <a:pPr marL="285750" indent="-285750">
              <a:buFont typeface="Wingdings" panose="05000000000000000000" pitchFamily="2" charset="2"/>
              <a:buChar char="Ø"/>
            </a:pPr>
            <a:r>
              <a:rPr lang="zh-CN" altLang="en-US"/>
              <a:t>从哪里开始判断是否可达？ </a:t>
            </a:r>
            <a:r>
              <a:rPr lang="en-GB" altLang="zh-CN"/>
              <a:t>GC Roots</a:t>
            </a:r>
            <a:endParaRPr lang="en-GB" altLang="zh-CN"/>
          </a:p>
          <a:p>
            <a:pPr marL="285750" indent="-285750">
              <a:buFont typeface="Wingdings" panose="05000000000000000000" pitchFamily="2" charset="2"/>
              <a:buChar char="Ø"/>
            </a:pPr>
            <a:r>
              <a:rPr lang="zh-CN" altLang="en-US"/>
              <a:t>如何判断：</a:t>
            </a:r>
            <a:endParaRPr lang="en-US" altLang="zh-CN"/>
          </a:p>
          <a:p>
            <a:pPr marL="800100" lvl="1" indent="-342900">
              <a:buFont typeface="+mj-lt"/>
              <a:buAutoNum type="arabicPeriod"/>
            </a:pPr>
            <a:r>
              <a:rPr lang="zh-CN" altLang="en-US"/>
              <a:t>以</a:t>
            </a:r>
            <a:r>
              <a:rPr lang="en-US" altLang="zh-CN"/>
              <a:t>GC Roots</a:t>
            </a:r>
            <a:r>
              <a:rPr lang="zh-CN" altLang="en-US"/>
              <a:t>对象作为起点，向下搜索，走过的路径被称为引用链（</a:t>
            </a:r>
            <a:r>
              <a:rPr lang="en-GB" altLang="zh-CN"/>
              <a:t>Reference Chain)</a:t>
            </a:r>
            <a:r>
              <a:rPr lang="zh-CN" altLang="en-US"/>
              <a:t>。</a:t>
            </a:r>
            <a:endParaRPr lang="en-US" altLang="zh-CN"/>
          </a:p>
          <a:p>
            <a:pPr marL="800100" lvl="1" indent="-342900">
              <a:buFont typeface="+mj-lt"/>
              <a:buAutoNum type="arabicPeriod"/>
            </a:pPr>
            <a:r>
              <a:rPr lang="zh-CN" altLang="en-US"/>
              <a:t>当一个对象到</a:t>
            </a:r>
            <a:r>
              <a:rPr lang="en-GB" altLang="zh-CN"/>
              <a:t>GC Roots</a:t>
            </a:r>
            <a:r>
              <a:rPr lang="zh-CN" altLang="en-US"/>
              <a:t>没有任何引用链相连时，则证明该对象可删除。</a:t>
            </a: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marL="800100" lvl="1" indent="-342900">
              <a:buFont typeface="+mj-lt"/>
              <a:buAutoNum type="arabicPeriod"/>
            </a:pPr>
            <a:endParaRPr lang="en-US" altLang="zh-CN"/>
          </a:p>
          <a:p>
            <a:pPr lvl="1"/>
            <a:endParaRPr lang="en-US" altLang="zh-CN"/>
          </a:p>
          <a:p>
            <a:pPr marL="342900" indent="-342900">
              <a:buFont typeface="Wingdings" panose="05000000000000000000" pitchFamily="2" charset="2"/>
              <a:buChar char="Ø"/>
            </a:pPr>
            <a:r>
              <a:rPr lang="zh-CN" altLang="en-US"/>
              <a:t>作为</a:t>
            </a:r>
            <a:r>
              <a:rPr lang="en-US" altLang="zh-CN"/>
              <a:t>GC</a:t>
            </a:r>
            <a:r>
              <a:rPr lang="zh-CN" altLang="en-US"/>
              <a:t> </a:t>
            </a:r>
            <a:r>
              <a:rPr lang="en-US" altLang="zh-CN"/>
              <a:t>Roots</a:t>
            </a:r>
            <a:r>
              <a:rPr lang="zh-CN" altLang="en-US"/>
              <a:t>的对象种类如下：</a:t>
            </a:r>
            <a:r>
              <a:rPr lang="zh-CN" altLang="en-US" sz="1400">
                <a:solidFill>
                  <a:schemeClr val="tx2"/>
                </a:solidFill>
              </a:rPr>
              <a:t>（思路：一些此时此刻肯定不会回收的对象做为</a:t>
            </a:r>
            <a:r>
              <a:rPr lang="en-US" altLang="zh-CN" sz="1400">
                <a:solidFill>
                  <a:schemeClr val="tx2"/>
                </a:solidFill>
              </a:rPr>
              <a:t>GC Roots</a:t>
            </a:r>
            <a:r>
              <a:rPr lang="zh-CN" altLang="en-US" sz="1400">
                <a:solidFill>
                  <a:schemeClr val="tx2"/>
                </a:solidFill>
              </a:rPr>
              <a:t>）</a:t>
            </a:r>
            <a:endParaRPr lang="en-US" altLang="zh-CN">
              <a:solidFill>
                <a:schemeClr val="tx2"/>
              </a:solidFill>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虚拟机栈</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栈帧中形式变量引用的对象。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本地方法栈</a:t>
            </a:r>
            <a:r>
              <a:rPr lang="en-US" altLang="zh-CN" sz="1400">
                <a:latin typeface="微软雅黑 Light" panose="020B0502040204020203" pitchFamily="34" charset="-122"/>
                <a:ea typeface="微软雅黑 Light" panose="020B0502040204020203" pitchFamily="34" charset="-122"/>
              </a:rPr>
              <a:t>-JNI</a:t>
            </a:r>
            <a:r>
              <a:rPr lang="zh-CN" altLang="en-US" sz="1400">
                <a:latin typeface="微软雅黑 Light" panose="020B0502040204020203" pitchFamily="34" charset="-122"/>
                <a:ea typeface="微软雅黑 Light" panose="020B0502040204020203" pitchFamily="34" charset="-122"/>
              </a:rPr>
              <a:t>栈帧中形式变量引用的对象。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方法区</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类静态属性引用的对象。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堆</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被同步锁持有（</a:t>
            </a:r>
            <a:r>
              <a:rPr lang="en-US" altLang="zh-CN" sz="1400">
                <a:latin typeface="微软雅黑 Light" panose="020B0502040204020203" pitchFamily="34" charset="-122"/>
                <a:ea typeface="微软雅黑 Light" panose="020B0502040204020203" pitchFamily="34" charset="-122"/>
              </a:rPr>
              <a:t>synchronized</a:t>
            </a:r>
            <a:r>
              <a:rPr lang="zh-CN" altLang="en-US" sz="1400">
                <a:latin typeface="微软雅黑 Light" panose="020B0502040204020203" pitchFamily="34" charset="-122"/>
                <a:ea typeface="微软雅黑 Light" panose="020B0502040204020203" pitchFamily="34" charset="-122"/>
              </a:rPr>
              <a:t>关键字）持有的对象。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虚拟机内部的引用</a:t>
            </a:r>
            <a:r>
              <a:rPr lang="en-US" altLang="zh-CN" sz="1400">
                <a:latin typeface="微软雅黑 Light" panose="020B0502040204020203" pitchFamily="34" charset="-122"/>
                <a:ea typeface="微软雅黑 Light" panose="020B0502040204020203" pitchFamily="34" charset="-122"/>
              </a:rPr>
              <a:t>-</a:t>
            </a:r>
            <a:r>
              <a:rPr lang="zh-CN" altLang="en-US" sz="1400">
                <a:latin typeface="微软雅黑 Light" panose="020B0502040204020203" pitchFamily="34" charset="-122"/>
                <a:ea typeface="微软雅黑 Light" panose="020B0502040204020203" pitchFamily="34" charset="-122"/>
              </a:rPr>
              <a:t>基本数据类型对应的</a:t>
            </a:r>
            <a:r>
              <a:rPr lang="en-US" altLang="zh-CN" sz="1400">
                <a:latin typeface="微软雅黑 Light" panose="020B0502040204020203" pitchFamily="34" charset="-122"/>
                <a:ea typeface="微软雅黑 Light" panose="020B0502040204020203" pitchFamily="34" charset="-122"/>
              </a:rPr>
              <a:t>Class</a:t>
            </a:r>
            <a:r>
              <a:rPr lang="zh-CN" altLang="en-US" sz="1400">
                <a:latin typeface="微软雅黑 Light" panose="020B0502040204020203" pitchFamily="34" charset="-122"/>
                <a:ea typeface="微软雅黑 Light" panose="020B0502040204020203" pitchFamily="34" charset="-122"/>
              </a:rPr>
              <a:t>对象，系统类加载器，常驻的异常对象。</a:t>
            </a:r>
            <a:endParaRPr lang="en-US" altLang="zh-CN" sz="1400">
              <a:latin typeface="微软雅黑 Light" panose="020B0502040204020203" pitchFamily="34" charset="-122"/>
              <a:ea typeface="微软雅黑 Light" panose="020B0502040204020203" pitchFamily="34" charset="-122"/>
            </a:endParaRPr>
          </a:p>
          <a:p>
            <a:pPr marL="800100" lvl="1" indent="-342900">
              <a:buFont typeface="+mj-lt"/>
              <a:buAutoNum type="arabicPeriod"/>
            </a:pPr>
            <a:r>
              <a:rPr lang="zh-CN" altLang="en-US" sz="1400">
                <a:latin typeface="微软雅黑 Light" panose="020B0502040204020203" pitchFamily="34" charset="-122"/>
                <a:ea typeface="微软雅黑 Light" panose="020B0502040204020203" pitchFamily="34" charset="-122"/>
              </a:rPr>
              <a:t>其他</a:t>
            </a:r>
            <a:endParaRPr lang="en-US" altLang="zh-CN" sz="1600">
              <a:latin typeface="微软雅黑 Light" panose="020B0502040204020203" pitchFamily="34" charset="-122"/>
              <a:ea typeface="微软雅黑 Light" panose="020B0502040204020203" pitchFamily="34" charset="-122"/>
            </a:endParaRPr>
          </a:p>
        </p:txBody>
      </p:sp>
      <p:pic>
        <p:nvPicPr>
          <p:cNvPr id="717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3749" r="8751" b="5719"/>
          <a:stretch>
            <a:fillRect/>
          </a:stretch>
        </p:blipFill>
        <p:spPr bwMode="auto">
          <a:xfrm>
            <a:off x="838199" y="1934528"/>
            <a:ext cx="3618891" cy="202787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533400" y="5747616"/>
            <a:ext cx="8161337" cy="646331"/>
          </a:xfrm>
          <a:prstGeom prst="rect">
            <a:avLst/>
          </a:prstGeom>
          <a:noFill/>
        </p:spPr>
        <p:txBody>
          <a:bodyPr wrap="none" rtlCol="0">
            <a:spAutoFit/>
          </a:bodyPr>
          <a:lstStyle/>
          <a:p>
            <a:r>
              <a:rPr kumimoji="1" lang="en-US" altLang="zh-CN" b="1">
                <a:solidFill>
                  <a:schemeClr val="tx2"/>
                </a:solidFill>
              </a:rPr>
              <a:t>Java</a:t>
            </a:r>
            <a:r>
              <a:rPr kumimoji="1" lang="zh-CN" altLang="en-US" b="1">
                <a:solidFill>
                  <a:schemeClr val="tx2"/>
                </a:solidFill>
              </a:rPr>
              <a:t>的任何主流垃圾收集器均采用此方法</a:t>
            </a:r>
            <a:endParaRPr kumimoji="1" lang="en-US" altLang="zh-CN" b="1">
              <a:solidFill>
                <a:schemeClr val="tx2"/>
              </a:solidFill>
            </a:endParaRPr>
          </a:p>
          <a:p>
            <a:r>
              <a:rPr kumimoji="1" lang="zh-CN" altLang="en-US" b="1">
                <a:solidFill>
                  <a:schemeClr val="tx2"/>
                </a:solidFill>
              </a:rPr>
              <a:t>迄今为止，所有的收集器在枚举</a:t>
            </a:r>
            <a:r>
              <a:rPr kumimoji="1" lang="en-US" altLang="zh-CN" b="1">
                <a:solidFill>
                  <a:schemeClr val="tx2"/>
                </a:solidFill>
              </a:rPr>
              <a:t>GC Roots</a:t>
            </a:r>
            <a:r>
              <a:rPr kumimoji="1" lang="zh-CN" altLang="en-US" b="1">
                <a:solidFill>
                  <a:schemeClr val="tx2"/>
                </a:solidFill>
              </a:rPr>
              <a:t>的时候，都需要暂停全部用户线程</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标记清除法</a:t>
            </a:r>
            <a:endParaRPr dirty="0"/>
          </a:p>
        </p:txBody>
      </p:sp>
      <p:sp>
        <p:nvSpPr>
          <p:cNvPr id="4" name="文本框 3"/>
          <p:cNvSpPr txBox="1"/>
          <p:nvPr/>
        </p:nvSpPr>
        <p:spPr>
          <a:xfrm>
            <a:off x="381000" y="315888"/>
            <a:ext cx="4959435" cy="923330"/>
          </a:xfrm>
          <a:prstGeom prst="rect">
            <a:avLst/>
          </a:prstGeom>
          <a:noFill/>
        </p:spPr>
        <p:txBody>
          <a:bodyPr wrap="none" rtlCol="0">
            <a:spAutoFit/>
          </a:bodyPr>
          <a:lstStyle/>
          <a:p>
            <a:r>
              <a:rPr kumimoji="1" lang="zh-CN" altLang="en-US"/>
              <a:t>标记</a:t>
            </a:r>
            <a:r>
              <a:rPr kumimoji="1" lang="en-US" altLang="zh-CN"/>
              <a:t>-</a:t>
            </a:r>
            <a:r>
              <a:rPr kumimoji="1" lang="zh-CN" altLang="en-US"/>
              <a:t>清除：</a:t>
            </a:r>
            <a:r>
              <a:rPr kumimoji="1" lang="en-US" altLang="zh-CN"/>
              <a:t>Mark-Sweep</a:t>
            </a:r>
            <a:r>
              <a:rPr kumimoji="1" lang="zh-CN" altLang="en-US"/>
              <a:t>，先标记，再清除。</a:t>
            </a:r>
            <a:endParaRPr kumimoji="1" lang="en-US" altLang="zh-CN"/>
          </a:p>
          <a:p>
            <a:pPr marL="285750" indent="-285750">
              <a:buFont typeface="Wingdings" panose="05000000000000000000" pitchFamily="2" charset="2"/>
              <a:buChar char="Ø"/>
            </a:pPr>
            <a:r>
              <a:rPr kumimoji="1" lang="zh-CN" altLang="en-US"/>
              <a:t>优点：简单</a:t>
            </a:r>
            <a:endParaRPr kumimoji="1" lang="en-US" altLang="zh-CN"/>
          </a:p>
          <a:p>
            <a:pPr marL="285750" indent="-285750">
              <a:buFont typeface="Wingdings" panose="05000000000000000000" pitchFamily="2" charset="2"/>
              <a:buChar char="Ø"/>
            </a:pPr>
            <a:r>
              <a:rPr kumimoji="1" lang="zh-CN" altLang="en-US"/>
              <a:t>缺点：有内存碎片</a:t>
            </a:r>
            <a:endParaRPr kumimoji="1"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242531"/>
            <a:ext cx="7008146" cy="5029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复制法</a:t>
            </a:r>
            <a:endParaRPr dirty="0"/>
          </a:p>
        </p:txBody>
      </p:sp>
      <p:sp>
        <p:nvSpPr>
          <p:cNvPr id="4" name="文本框 3"/>
          <p:cNvSpPr txBox="1"/>
          <p:nvPr/>
        </p:nvSpPr>
        <p:spPr>
          <a:xfrm>
            <a:off x="381001" y="315888"/>
            <a:ext cx="9601200" cy="1200329"/>
          </a:xfrm>
          <a:prstGeom prst="rect">
            <a:avLst/>
          </a:prstGeom>
          <a:noFill/>
        </p:spPr>
        <p:txBody>
          <a:bodyPr wrap="square" rtlCol="0">
            <a:spAutoFit/>
          </a:bodyPr>
          <a:lstStyle/>
          <a:p>
            <a:r>
              <a:rPr kumimoji="1" lang="zh-CN" altLang="en-US"/>
              <a:t>复制：</a:t>
            </a:r>
            <a:r>
              <a:rPr kumimoji="1" lang="en-US" altLang="zh-CN"/>
              <a:t>Copying</a:t>
            </a:r>
            <a:r>
              <a:rPr kumimoji="1" lang="zh-CN" altLang="en-US"/>
              <a:t>，</a:t>
            </a:r>
            <a:r>
              <a:rPr lang="zh-CN" altLang="en-US"/>
              <a:t>将可用内存按容量划分为大小相等的两块，每次只使用其中的一块，</a:t>
            </a:r>
            <a:r>
              <a:rPr lang="en-US" altLang="zh-CN"/>
              <a:t>GC</a:t>
            </a:r>
            <a:r>
              <a:rPr lang="zh-CN" altLang="en-US"/>
              <a:t>时将存活的对象复制到另一块内存。</a:t>
            </a:r>
            <a:endParaRPr kumimoji="1" lang="en-US" altLang="zh-CN"/>
          </a:p>
          <a:p>
            <a:pPr marL="285750" indent="-285750">
              <a:buFont typeface="Wingdings" panose="05000000000000000000" pitchFamily="2" charset="2"/>
              <a:buChar char="Ø"/>
            </a:pPr>
            <a:r>
              <a:rPr kumimoji="1" lang="zh-CN" altLang="en-US"/>
              <a:t>优点：无内存碎片</a:t>
            </a:r>
            <a:endParaRPr kumimoji="1" lang="en-US" altLang="zh-CN"/>
          </a:p>
          <a:p>
            <a:pPr marL="285750" indent="-285750">
              <a:buFont typeface="Wingdings" panose="05000000000000000000" pitchFamily="2" charset="2"/>
              <a:buChar char="Ø"/>
            </a:pPr>
            <a:r>
              <a:rPr kumimoji="1" lang="zh-CN" altLang="en-US"/>
              <a:t>缺点：内存空间浪费、效率低</a:t>
            </a:r>
            <a:endParaRPr kumimoji="1"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 y="1501276"/>
            <a:ext cx="6971294" cy="50176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标记整理法</a:t>
            </a:r>
            <a:endParaRPr dirty="0"/>
          </a:p>
        </p:txBody>
      </p:sp>
      <p:sp>
        <p:nvSpPr>
          <p:cNvPr id="3" name="文本框 2"/>
          <p:cNvSpPr txBox="1"/>
          <p:nvPr/>
        </p:nvSpPr>
        <p:spPr>
          <a:xfrm>
            <a:off x="304800" y="315888"/>
            <a:ext cx="10367582" cy="1200329"/>
          </a:xfrm>
          <a:prstGeom prst="rect">
            <a:avLst/>
          </a:prstGeom>
          <a:noFill/>
        </p:spPr>
        <p:txBody>
          <a:bodyPr wrap="none" rtlCol="0">
            <a:spAutoFit/>
          </a:bodyPr>
          <a:lstStyle/>
          <a:p>
            <a:r>
              <a:rPr kumimoji="1" lang="zh-CN" altLang="en-US"/>
              <a:t>标记整理：</a:t>
            </a:r>
            <a:r>
              <a:rPr kumimoji="1" lang="en-GB" altLang="zh-CN"/>
              <a:t>Mark-Compact</a:t>
            </a:r>
            <a:r>
              <a:rPr kumimoji="1" lang="zh-CN" altLang="en-US"/>
              <a:t>，</a:t>
            </a:r>
            <a:r>
              <a:rPr lang="zh-CN" altLang="en-US"/>
              <a:t>让所有存活的对象都向一端移动，然后直接清理掉端边界以外的内存。</a:t>
            </a:r>
            <a:endParaRPr lang="en-US" altLang="zh-CN"/>
          </a:p>
          <a:p>
            <a:pPr marL="285750" indent="-285750">
              <a:buFont typeface="Wingdings" panose="05000000000000000000" pitchFamily="2" charset="2"/>
              <a:buChar char="Ø"/>
            </a:pPr>
            <a:r>
              <a:rPr kumimoji="1" lang="zh-CN" altLang="en-US"/>
              <a:t>优点：无内存碎片、不浪费内存空间</a:t>
            </a:r>
            <a:endParaRPr kumimoji="1" lang="en-US" altLang="zh-CN"/>
          </a:p>
          <a:p>
            <a:pPr marL="285750" indent="-285750">
              <a:buFont typeface="Wingdings" panose="05000000000000000000" pitchFamily="2" charset="2"/>
              <a:buChar char="Ø"/>
            </a:pPr>
            <a:r>
              <a:rPr kumimoji="1" lang="zh-CN" altLang="en-US"/>
              <a:t>缺点：效率低</a:t>
            </a:r>
            <a:endParaRPr kumimoji="1" lang="en-US" altLang="zh-CN"/>
          </a:p>
          <a:p>
            <a:endParaRPr kumimoji="1" lang="zh-CN" altLang="en-US"/>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7991" y="1230288"/>
            <a:ext cx="6742175" cy="539911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921782" y="3593613"/>
            <a:ext cx="5117818" cy="646331"/>
          </a:xfrm>
          <a:prstGeom prst="rect">
            <a:avLst/>
          </a:prstGeom>
        </p:spPr>
        <p:txBody>
          <a:bodyPr wrap="square">
            <a:spAutoFit/>
          </a:bodyPr>
          <a:lstStyle/>
          <a:p>
            <a:r>
              <a:rPr kumimoji="1" lang="zh-CN" altLang="en-US"/>
              <a:t>指针碰撞：采用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整理、复制</a:t>
            </a:r>
            <a:r>
              <a:rPr kumimoji="1" lang="zh-CN" altLang="en-US"/>
              <a:t>算法采用此方式</a:t>
            </a:r>
            <a:endParaRPr kumimoji="1" lang="en-US" altLang="zh-CN"/>
          </a:p>
          <a:p>
            <a:r>
              <a:rPr kumimoji="1" lang="zh-CN" altLang="en-US"/>
              <a:t>空闲列表：采用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清除</a:t>
            </a:r>
            <a:r>
              <a:rPr kumimoji="1" lang="zh-CN" altLang="en-US"/>
              <a:t>算法采用此方式</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垃圾清理算法与对象内存分配方式的关系</a:t>
            </a:r>
            <a:endParaRPr dirty="0"/>
          </a:p>
        </p:txBody>
      </p:sp>
      <p:sp>
        <p:nvSpPr>
          <p:cNvPr id="5" name="矩形 4"/>
          <p:cNvSpPr/>
          <p:nvPr/>
        </p:nvSpPr>
        <p:spPr>
          <a:xfrm>
            <a:off x="381000" y="315888"/>
            <a:ext cx="5117818" cy="1754326"/>
          </a:xfrm>
          <a:prstGeom prst="rect">
            <a:avLst/>
          </a:prstGeom>
        </p:spPr>
        <p:txBody>
          <a:bodyPr wrap="square">
            <a:spAutoFit/>
          </a:bodyPr>
          <a:lstStyle/>
          <a:p>
            <a:r>
              <a:rPr kumimoji="1" lang="zh-CN" altLang="en-US"/>
              <a:t>指针碰撞：要求内存绝对规整</a:t>
            </a:r>
            <a:endParaRPr kumimoji="1" lang="en-US" altLang="zh-CN"/>
          </a:p>
          <a:p>
            <a:endParaRPr kumimoji="1" lang="en-US" altLang="zh-CN"/>
          </a:p>
          <a:p>
            <a:r>
              <a:rPr kumimoji="1" lang="zh-CN" altLang="en-US"/>
              <a:t>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整理、复制</a:t>
            </a:r>
            <a:r>
              <a:rPr kumimoji="1" lang="zh-CN" altLang="en-US"/>
              <a:t>算法采用此方式</a:t>
            </a:r>
            <a:endParaRPr kumimoji="1" lang="en-US" altLang="zh-CN"/>
          </a:p>
          <a:p>
            <a:r>
              <a:rPr kumimoji="1" lang="zh-CN" altLang="en-US"/>
              <a:t>空闲列表：不要求内存绝对规整</a:t>
            </a:r>
            <a:endParaRPr kumimoji="1" lang="en-US" altLang="zh-CN"/>
          </a:p>
          <a:p>
            <a:endParaRPr kumimoji="1" lang="en-US" altLang="zh-CN"/>
          </a:p>
          <a:p>
            <a:r>
              <a:rPr kumimoji="1" lang="zh-CN" altLang="en-US"/>
              <a:t>采用</a:t>
            </a:r>
            <a:r>
              <a:rPr kumimoji="1" lang="zh-CN" altLang="en-US">
                <a:solidFill>
                  <a:schemeClr val="accent3"/>
                </a:solidFill>
              </a:rPr>
              <a:t>标记</a:t>
            </a:r>
            <a:r>
              <a:rPr kumimoji="1" lang="en-US" altLang="zh-CN">
                <a:solidFill>
                  <a:schemeClr val="accent3"/>
                </a:solidFill>
              </a:rPr>
              <a:t>-</a:t>
            </a:r>
            <a:r>
              <a:rPr kumimoji="1" lang="zh-CN" altLang="en-US">
                <a:solidFill>
                  <a:schemeClr val="accent3"/>
                </a:solidFill>
              </a:rPr>
              <a:t>清除</a:t>
            </a:r>
            <a:r>
              <a:rPr kumimoji="1" lang="zh-CN" altLang="en-US"/>
              <a:t>算法采用此方式</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垃圾清理算法</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对比</a:t>
            </a:r>
            <a:endParaRPr dirty="0"/>
          </a:p>
        </p:txBody>
      </p:sp>
      <p:pic>
        <p:nvPicPr>
          <p:cNvPr id="4" name="图片 3"/>
          <p:cNvPicPr>
            <a:picLocks noChangeAspect="1"/>
          </p:cNvPicPr>
          <p:nvPr/>
        </p:nvPicPr>
        <p:blipFill>
          <a:blip r:embed="rId1"/>
          <a:stretch>
            <a:fillRect/>
          </a:stretch>
        </p:blipFill>
        <p:spPr>
          <a:xfrm>
            <a:off x="533400" y="1295400"/>
            <a:ext cx="10363200" cy="26416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分代假说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理解</a:t>
            </a:r>
            <a:r>
              <a:rPr lang="en-US" altLang="zh-CN" b="1" spc="100" dirty="0">
                <a:solidFill>
                  <a:schemeClr val="accent1">
                    <a:lumMod val="75000"/>
                  </a:schemeClr>
                </a:solidFill>
                <a:latin typeface="微软雅黑" panose="020B0503020204020204" charset="-122"/>
              </a:rPr>
              <a:t>]</a:t>
            </a:r>
            <a:endParaRPr dirty="0"/>
          </a:p>
        </p:txBody>
      </p:sp>
      <p:sp>
        <p:nvSpPr>
          <p:cNvPr id="4" name="文本框 3"/>
          <p:cNvSpPr txBox="1"/>
          <p:nvPr/>
        </p:nvSpPr>
        <p:spPr>
          <a:xfrm>
            <a:off x="304800" y="322514"/>
            <a:ext cx="6763390" cy="1200329"/>
          </a:xfrm>
          <a:prstGeom prst="rect">
            <a:avLst/>
          </a:prstGeom>
          <a:noFill/>
        </p:spPr>
        <p:txBody>
          <a:bodyPr wrap="none" rtlCol="0">
            <a:spAutoFit/>
          </a:bodyPr>
          <a:lstStyle/>
          <a:p>
            <a:r>
              <a:rPr kumimoji="1" lang="zh-CN" altLang="en-US"/>
              <a:t>现代主流垃圾收集器遵循的经验方法论：</a:t>
            </a:r>
            <a:endParaRPr kumimoji="1" lang="en-US" altLang="zh-CN"/>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弱分代假说：绝大多数对象都是朝生夕灭。</a:t>
            </a:r>
            <a:endParaRPr kumimoji="1" lang="en-US" altLang="zh-CN">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强分代假说：熬过越多次垃圾收集过程的对象就越难以消亡。</a:t>
            </a:r>
            <a:endParaRPr kumimoji="1" lang="en-US" altLang="zh-CN">
              <a:latin typeface="微软雅黑 Light" panose="020B0502040204020203" pitchFamily="34" charset="-122"/>
              <a:ea typeface="微软雅黑 Light" panose="020B0502040204020203" pitchFamily="34" charset="-122"/>
            </a:endParaRPr>
          </a:p>
          <a:p>
            <a:pPr marL="342900" indent="-342900">
              <a:buFont typeface="+mj-lt"/>
              <a:buAutoNum type="arabicPeriod"/>
            </a:pPr>
            <a:r>
              <a:rPr kumimoji="1" lang="zh-CN" altLang="en-US">
                <a:latin typeface="微软雅黑 Light" panose="020B0502040204020203" pitchFamily="34" charset="-122"/>
                <a:ea typeface="微软雅黑 Light" panose="020B0502040204020203" pitchFamily="34" charset="-122"/>
              </a:rPr>
              <a:t>跨代引用假说：跨代引用相对于同代引用占极少数。</a:t>
            </a:r>
            <a:endParaRPr kumimoji="1" lang="zh-CN" altLang="en-US">
              <a:latin typeface="微软雅黑 Light" panose="020B0502040204020203" pitchFamily="34" charset="-122"/>
              <a:ea typeface="微软雅黑 Light" panose="020B0502040204020203" pitchFamily="34" charset="-122"/>
            </a:endParaRPr>
          </a:p>
        </p:txBody>
      </p:sp>
      <p:sp>
        <p:nvSpPr>
          <p:cNvPr id="5" name="文本框 4"/>
          <p:cNvSpPr txBox="1"/>
          <p:nvPr/>
        </p:nvSpPr>
        <p:spPr>
          <a:xfrm>
            <a:off x="341243" y="1676400"/>
            <a:ext cx="7713971" cy="369332"/>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假说</a:t>
            </a:r>
            <a:r>
              <a:rPr kumimoji="1" lang="en-US" altLang="zh-CN"/>
              <a:t>1</a:t>
            </a:r>
            <a:r>
              <a:rPr kumimoji="1" lang="zh-CN" altLang="en-US"/>
              <a:t> </a:t>
            </a:r>
            <a:r>
              <a:rPr kumimoji="1" lang="en-US" altLang="zh-CN"/>
              <a:t>+</a:t>
            </a:r>
            <a:r>
              <a:rPr kumimoji="1" lang="zh-CN" altLang="en-US"/>
              <a:t> 假说</a:t>
            </a:r>
            <a:r>
              <a:rPr kumimoji="1" lang="en-US" altLang="zh-CN"/>
              <a:t>2</a:t>
            </a:r>
            <a:r>
              <a:rPr kumimoji="1" lang="zh-CN" altLang="en-US"/>
              <a:t> </a:t>
            </a:r>
            <a:r>
              <a:rPr kumimoji="1" lang="en-US" altLang="zh-CN"/>
              <a:t>=&gt; </a:t>
            </a:r>
            <a:r>
              <a:rPr kumimoji="1" lang="zh-CN" altLang="en-US"/>
              <a:t>堆内存划分为新生代、老年代</a:t>
            </a:r>
            <a:r>
              <a:rPr kumimoji="1" lang="zh-CN" altLang="en-US" sz="1400"/>
              <a:t>（连续的内存地址空间）</a:t>
            </a:r>
            <a:endParaRPr kumimoji="1" lang="zh-CN" altLang="en-US" sz="140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9264" y="2005726"/>
            <a:ext cx="4061792" cy="1520353"/>
          </a:xfrm>
          <a:prstGeom prst="rect">
            <a:avLst/>
          </a:prstGeom>
        </p:spPr>
      </p:pic>
      <p:sp>
        <p:nvSpPr>
          <p:cNvPr id="8" name="文本框 7"/>
          <p:cNvSpPr txBox="1"/>
          <p:nvPr/>
        </p:nvSpPr>
        <p:spPr>
          <a:xfrm>
            <a:off x="4469934" y="2119204"/>
            <a:ext cx="6961393" cy="1600438"/>
          </a:xfrm>
          <a:prstGeom prst="rect">
            <a:avLst/>
          </a:prstGeom>
          <a:noFill/>
        </p:spPr>
        <p:txBody>
          <a:bodyPr wrap="none" rtlCol="0">
            <a:spAutoFit/>
          </a:bodyPr>
          <a:lstStyle/>
          <a:p>
            <a:pPr marL="285750" indent="-285750">
              <a:buFont typeface="Wingdings" panose="05000000000000000000" pitchFamily="2" charset="2"/>
              <a:buChar char="n"/>
            </a:pPr>
            <a:r>
              <a:rPr kumimoji="1" lang="zh-CN" altLang="en-US" sz="1600"/>
              <a:t>新对象存储在“新生代”上。</a:t>
            </a:r>
            <a:endParaRPr kumimoji="1" lang="en-US" altLang="zh-CN" sz="1600"/>
          </a:p>
          <a:p>
            <a:pPr marL="742950" lvl="1" indent="-285750">
              <a:buFont typeface="Arial" panose="020B0604020202020204" pitchFamily="34" charset="0"/>
              <a:buChar char="•"/>
            </a:pPr>
            <a:r>
              <a:rPr kumimoji="1" lang="zh-CN" altLang="en-US" sz="1600"/>
              <a:t>大对象直接进老年代：</a:t>
            </a:r>
            <a:r>
              <a:rPr kumimoji="1" lang="en-GB" altLang="zh-CN" sz="1600"/>
              <a:t>XX:PretenureSizeThreshold</a:t>
            </a:r>
            <a:r>
              <a:rPr kumimoji="1" lang="zh-CN" altLang="en-US" sz="1600"/>
              <a:t> </a:t>
            </a:r>
            <a:r>
              <a:rPr kumimoji="1" lang="en-US" altLang="zh-CN" sz="1600"/>
              <a:t>=&lt;</a:t>
            </a:r>
            <a:r>
              <a:rPr kumimoji="1" lang="zh-CN" altLang="en-US" sz="1600"/>
              <a:t>字节大小</a:t>
            </a:r>
            <a:r>
              <a:rPr kumimoji="1" lang="en-US" altLang="zh-CN" sz="1600"/>
              <a:t>&gt;</a:t>
            </a:r>
            <a:endParaRPr kumimoji="1" lang="en-US" altLang="zh-CN" sz="1600"/>
          </a:p>
          <a:p>
            <a:pPr marL="285750" indent="-285750">
              <a:buFont typeface="Wingdings" panose="05000000000000000000" pitchFamily="2" charset="2"/>
              <a:buChar char="n"/>
            </a:pPr>
            <a:r>
              <a:rPr kumimoji="1" lang="zh-CN" altLang="en-US" sz="1600"/>
              <a:t>此对象熬过</a:t>
            </a:r>
            <a:r>
              <a:rPr kumimoji="1" lang="en-US" altLang="zh-CN" sz="1600"/>
              <a:t>N</a:t>
            </a:r>
            <a:r>
              <a:rPr kumimoji="1" lang="zh-CN" altLang="en-US" sz="1600"/>
              <a:t>个</a:t>
            </a:r>
            <a:r>
              <a:rPr kumimoji="1" lang="en-US" altLang="zh-CN" sz="1600"/>
              <a:t>GC</a:t>
            </a:r>
            <a:r>
              <a:rPr kumimoji="1" lang="zh-CN" altLang="en-US" sz="1100"/>
              <a:t>（年龄）</a:t>
            </a:r>
            <a:r>
              <a:rPr kumimoji="1" lang="zh-CN" altLang="en-US" sz="1600"/>
              <a:t>后，移动到“老年代”上。</a:t>
            </a:r>
            <a:endParaRPr kumimoji="1" lang="en-US" altLang="zh-CN" sz="1600"/>
          </a:p>
          <a:p>
            <a:pPr marL="742950" lvl="1" indent="-285750">
              <a:buFont typeface="Arial" panose="020B0604020202020204" pitchFamily="34" charset="0"/>
              <a:buChar char="•"/>
            </a:pPr>
            <a:r>
              <a:rPr kumimoji="1" lang="zh-CN" altLang="en-US"/>
              <a:t>静态</a:t>
            </a:r>
            <a:r>
              <a:rPr kumimoji="1" lang="zh-CN" altLang="en-GB"/>
              <a:t>设置</a:t>
            </a:r>
            <a:r>
              <a:rPr kumimoji="1" lang="zh-CN" altLang="en-US"/>
              <a:t>：</a:t>
            </a:r>
            <a:r>
              <a:rPr kumimoji="1" lang="en-US" altLang="zh-CN"/>
              <a:t>-XX:</a:t>
            </a:r>
            <a:r>
              <a:rPr kumimoji="1" lang="en-GB" altLang="zh-CN"/>
              <a:t>MaxTenuringThreshold=15</a:t>
            </a:r>
            <a:endParaRPr kumimoji="1" lang="en-GB" altLang="zh-CN"/>
          </a:p>
          <a:p>
            <a:pPr marL="742950" lvl="1" indent="-285750">
              <a:buFont typeface="Arial" panose="020B0604020202020204" pitchFamily="34" charset="0"/>
              <a:buChar char="•"/>
            </a:pPr>
            <a:r>
              <a:rPr kumimoji="1" lang="zh-CN" altLang="en-US"/>
              <a:t>动态设置：</a:t>
            </a:r>
            <a:r>
              <a:rPr kumimoji="1" lang="en-GB" altLang="zh-CN"/>
              <a:t>-XX:TargetSurvivorRatio=</a:t>
            </a:r>
            <a:r>
              <a:rPr kumimoji="1" lang="en-US" altLang="zh-CN"/>
              <a:t>50</a:t>
            </a:r>
            <a:endParaRPr kumimoji="1" lang="en-US" altLang="zh-CN"/>
          </a:p>
          <a:p>
            <a:pPr lvl="1"/>
            <a:r>
              <a:rPr kumimoji="1" lang="en-US" altLang="zh-CN" sz="1400"/>
              <a:t>[</a:t>
            </a:r>
            <a:r>
              <a:rPr kumimoji="1" lang="zh-CN" altLang="en-US" sz="1400"/>
              <a:t>当累加到 </a:t>
            </a:r>
            <a:r>
              <a:rPr kumimoji="1" lang="en-US" altLang="zh-CN" sz="1400"/>
              <a:t>N </a:t>
            </a:r>
            <a:r>
              <a:rPr kumimoji="1" lang="zh-CN" altLang="en-US" sz="1400"/>
              <a:t>年龄时的总和大于</a:t>
            </a:r>
            <a:r>
              <a:rPr kumimoji="1" lang="en-US" altLang="zh-CN" sz="1400"/>
              <a:t>50%</a:t>
            </a:r>
            <a:r>
              <a:rPr kumimoji="1" lang="zh-CN" altLang="en-US" sz="1400"/>
              <a:t>，那么比</a:t>
            </a:r>
            <a:r>
              <a:rPr kumimoji="1" lang="en-US" altLang="zh-CN" sz="1400"/>
              <a:t>N</a:t>
            </a:r>
            <a:r>
              <a:rPr kumimoji="1" lang="zh-CN" altLang="en-US" sz="1400"/>
              <a:t>大的都会晋升到老年代</a:t>
            </a:r>
            <a:r>
              <a:rPr kumimoji="1" lang="en-US" altLang="zh-CN" sz="1400"/>
              <a:t>]</a:t>
            </a:r>
            <a:endParaRPr kumimoji="1" lang="zh-CN" altLang="en-US" sz="1400"/>
          </a:p>
        </p:txBody>
      </p:sp>
      <p:sp>
        <p:nvSpPr>
          <p:cNvPr id="9" name="文本框 8"/>
          <p:cNvSpPr txBox="1"/>
          <p:nvPr/>
        </p:nvSpPr>
        <p:spPr>
          <a:xfrm>
            <a:off x="349264" y="4005092"/>
            <a:ext cx="11735905" cy="2154436"/>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分代的好处：针对不同特点的对象，采用不同的回收策略</a:t>
            </a:r>
            <a:endParaRPr kumimoji="1" lang="en-US" altLang="zh-CN"/>
          </a:p>
          <a:p>
            <a:r>
              <a:rPr kumimoji="1" lang="zh-CN" altLang="en-US" sz="1600">
                <a:latin typeface="微软雅黑 Light" panose="020B0502040204020203" pitchFamily="34" charset="-122"/>
                <a:ea typeface="微软雅黑 Light" panose="020B0502040204020203" pitchFamily="34" charset="-122"/>
              </a:rPr>
              <a:t>老年代都是难以消亡的对象，可以较为低频的扫描；新生代都是“短命”的对象，需要较为高频的扫描。</a:t>
            </a:r>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新生代适合使用“标记</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复制”算法</a:t>
            </a:r>
            <a:r>
              <a:rPr kumimoji="1" lang="zh-CN" altLang="en-US" sz="1200">
                <a:latin typeface="微软雅黑 Light" panose="020B0502040204020203" pitchFamily="34" charset="-122"/>
                <a:ea typeface="微软雅黑 Light" panose="020B0502040204020203" pitchFamily="34" charset="-122"/>
              </a:rPr>
              <a:t>（剩下的对象少，复制的代价小）</a:t>
            </a:r>
            <a:r>
              <a:rPr kumimoji="1" lang="zh-CN" altLang="en-US" sz="1600">
                <a:latin typeface="微软雅黑 Light" panose="020B0502040204020203" pitchFamily="34" charset="-122"/>
                <a:ea typeface="微软雅黑 Light" panose="020B0502040204020203" pitchFamily="34" charset="-122"/>
              </a:rPr>
              <a:t>，老年代适合使用“标记</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清除”算法</a:t>
            </a:r>
            <a:r>
              <a:rPr kumimoji="1" lang="zh-CN" altLang="en-US" sz="1200">
                <a:latin typeface="微软雅黑 Light" panose="020B0502040204020203" pitchFamily="34" charset="-122"/>
                <a:ea typeface="微软雅黑 Light" panose="020B0502040204020203" pitchFamily="34" charset="-122"/>
              </a:rPr>
              <a:t>（剩下的对象多，复制代价大，适合直接清除）</a:t>
            </a:r>
            <a:endParaRPr kumimoji="1" lang="en-US" altLang="zh-CN" sz="1200">
              <a:latin typeface="微软雅黑 Light" panose="020B0502040204020203" pitchFamily="34" charset="-122"/>
              <a:ea typeface="微软雅黑 Light" panose="020B0502040204020203" pitchFamily="34" charset="-122"/>
            </a:endParaRPr>
          </a:p>
          <a:p>
            <a:endParaRPr kumimoji="1" lang="en-US" altLang="zh-CN"/>
          </a:p>
          <a:p>
            <a:pPr marL="285750" indent="-285750">
              <a:buFont typeface="Wingdings" panose="05000000000000000000" pitchFamily="2" charset="2"/>
              <a:buChar char="Ø"/>
            </a:pPr>
            <a:r>
              <a:rPr kumimoji="1" lang="zh-CN" altLang="en-US"/>
              <a:t>分代收集的概念：</a:t>
            </a:r>
            <a:endParaRPr kumimoji="1" lang="en-US" altLang="zh-CN"/>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新生代收集：</a:t>
            </a:r>
            <a:r>
              <a:rPr kumimoji="1" lang="en-US" altLang="zh-CN" sz="1600">
                <a:latin typeface="微软雅黑 Light" panose="020B0502040204020203" pitchFamily="34" charset="-122"/>
                <a:ea typeface="微软雅黑 Light" panose="020B0502040204020203" pitchFamily="34" charset="-122"/>
              </a:rPr>
              <a:t>Young GC/Minor</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en-US" altLang="zh-CN" sz="16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年代老收集：</a:t>
            </a:r>
            <a:r>
              <a:rPr kumimoji="1" lang="en-US" altLang="zh-CN" sz="1600">
                <a:latin typeface="微软雅黑 Light" panose="020B0502040204020203" pitchFamily="34" charset="-122"/>
                <a:ea typeface="微软雅黑 Light" panose="020B0502040204020203" pitchFamily="34" charset="-122"/>
              </a:rPr>
              <a:t>Old</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GC/Major</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en-US" altLang="zh-CN" sz="16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整堆收集：</a:t>
            </a:r>
            <a:r>
              <a:rPr kumimoji="1" lang="en-US" altLang="zh-CN" sz="1600">
                <a:latin typeface="微软雅黑 Light" panose="020B0502040204020203" pitchFamily="34" charset="-122"/>
                <a:ea typeface="微软雅黑 Light" panose="020B0502040204020203" pitchFamily="34" charset="-122"/>
              </a:rPr>
              <a:t>Full</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endParaRPr kumimoji="1" lang="zh-CN" altLang="en-US" sz="1600">
              <a:latin typeface="微软雅黑 Light" panose="020B0502040204020203" pitchFamily="34" charset="-122"/>
              <a:ea typeface="微软雅黑 Light" panose="020B0502040204020203" pitchFamily="34" charset="-122"/>
            </a:endParaRPr>
          </a:p>
        </p:txBody>
      </p:sp>
      <p:sp>
        <p:nvSpPr>
          <p:cNvPr id="10" name="文本框 9"/>
          <p:cNvSpPr txBox="1"/>
          <p:nvPr/>
        </p:nvSpPr>
        <p:spPr>
          <a:xfrm>
            <a:off x="364434" y="6159528"/>
            <a:ext cx="7019870" cy="369332"/>
          </a:xfrm>
          <a:prstGeom prst="rect">
            <a:avLst/>
          </a:prstGeom>
          <a:noFill/>
        </p:spPr>
        <p:txBody>
          <a:bodyPr wrap="none" rtlCol="0">
            <a:spAutoFit/>
          </a:bodyPr>
          <a:lstStyle/>
          <a:p>
            <a:r>
              <a:rPr kumimoji="1" lang="zh-CN" altLang="en-US" b="1">
                <a:solidFill>
                  <a:schemeClr val="tx2"/>
                </a:solidFill>
              </a:rPr>
              <a:t>堆为什么分代？分代是为了更好的垃圾收集，因果关系不要倒置。</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新生代的通用内存划分</a:t>
            </a:r>
            <a:endParaRPr dirty="0"/>
          </a:p>
        </p:txBody>
      </p:sp>
      <p:sp>
        <p:nvSpPr>
          <p:cNvPr id="3" name="文本框 2"/>
          <p:cNvSpPr txBox="1"/>
          <p:nvPr/>
        </p:nvSpPr>
        <p:spPr>
          <a:xfrm>
            <a:off x="304800" y="315888"/>
            <a:ext cx="9843400" cy="369332"/>
          </a:xfrm>
          <a:prstGeom prst="rect">
            <a:avLst/>
          </a:prstGeom>
          <a:noFill/>
        </p:spPr>
        <p:txBody>
          <a:bodyPr wrap="none" rtlCol="0">
            <a:spAutoFit/>
          </a:bodyPr>
          <a:lstStyle/>
          <a:p>
            <a:r>
              <a:rPr kumimoji="1" lang="zh-CN" altLang="en-US"/>
              <a:t>新生代划分</a:t>
            </a:r>
            <a:r>
              <a:rPr kumimoji="1" lang="zh-CN" altLang="en-US" sz="1400"/>
              <a:t>（连续的内存地址空间）</a:t>
            </a:r>
            <a:r>
              <a:rPr kumimoji="1" lang="zh-CN" altLang="en-US"/>
              <a:t>：</a:t>
            </a:r>
            <a:r>
              <a:rPr kumimoji="1" lang="en-GB" altLang="zh-CN"/>
              <a:t>Eden</a:t>
            </a:r>
            <a:r>
              <a:rPr kumimoji="1" lang="zh-CN" altLang="en-US"/>
              <a:t>区、</a:t>
            </a:r>
            <a:r>
              <a:rPr kumimoji="1" lang="en-GB" altLang="zh-CN"/>
              <a:t>Survivor from</a:t>
            </a:r>
            <a:r>
              <a:rPr kumimoji="1" lang="zh-CN" altLang="en-US"/>
              <a:t>区、</a:t>
            </a:r>
            <a:r>
              <a:rPr kumimoji="1" lang="en-GB" altLang="zh-CN"/>
              <a:t>Survivor to</a:t>
            </a:r>
            <a:r>
              <a:rPr kumimoji="1" lang="zh-CN" altLang="en-US"/>
              <a:t>区</a:t>
            </a:r>
            <a:r>
              <a:rPr kumimoji="1" lang="zh-CN" altLang="en-US" sz="1400"/>
              <a:t>（为了标记</a:t>
            </a:r>
            <a:r>
              <a:rPr kumimoji="1" lang="en-US" altLang="zh-CN" sz="1400"/>
              <a:t>-</a:t>
            </a:r>
            <a:r>
              <a:rPr kumimoji="1" lang="zh-CN" altLang="en-US" sz="1400"/>
              <a:t>复制算法）</a:t>
            </a:r>
            <a:endParaRPr kumimoji="1" lang="zh-CN" altLang="en-US"/>
          </a:p>
        </p:txBody>
      </p:sp>
      <p:pic>
        <p:nvPicPr>
          <p:cNvPr id="5" name="图片 4"/>
          <p:cNvPicPr>
            <a:picLocks noChangeAspect="1"/>
          </p:cNvPicPr>
          <p:nvPr/>
        </p:nvPicPr>
        <p:blipFill>
          <a:blip r:embed="rId1"/>
          <a:stretch>
            <a:fillRect/>
          </a:stretch>
        </p:blipFill>
        <p:spPr>
          <a:xfrm>
            <a:off x="304800" y="685220"/>
            <a:ext cx="6632344" cy="2591380"/>
          </a:xfrm>
          <a:prstGeom prst="rect">
            <a:avLst/>
          </a:prstGeom>
        </p:spPr>
      </p:pic>
      <p:sp>
        <p:nvSpPr>
          <p:cNvPr id="6" name="文本框 5"/>
          <p:cNvSpPr txBox="1"/>
          <p:nvPr/>
        </p:nvSpPr>
        <p:spPr>
          <a:xfrm>
            <a:off x="7162800" y="1144921"/>
            <a:ext cx="4529455" cy="2276475"/>
          </a:xfrm>
          <a:prstGeom prst="rect">
            <a:avLst/>
          </a:prstGeom>
          <a:noFill/>
        </p:spPr>
        <p:txBody>
          <a:bodyPr wrap="none" rtlCol="0">
            <a:spAutoFit/>
          </a:bodyPr>
          <a:lstStyle/>
          <a:p>
            <a:r>
              <a:rPr kumimoji="1" lang="zh-CN" altLang="en-US">
                <a:latin typeface="微软雅黑" panose="020B0503020204020204" charset="-122"/>
                <a:ea typeface="微软雅黑" panose="020B0503020204020204" charset="-122"/>
              </a:rPr>
              <a:t>大小设置：</a:t>
            </a:r>
            <a:endParaRPr kumimoji="1"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GB" altLang="zh-CN" sz="1600">
                <a:latin typeface="微软雅黑 Light" panose="020B0502040204020203" pitchFamily="34" charset="-122"/>
                <a:ea typeface="微软雅黑 Light" panose="020B0502040204020203" pitchFamily="34" charset="-122"/>
              </a:rPr>
              <a:t>-Xms</a:t>
            </a:r>
            <a:r>
              <a:rPr lang="zh-CN" altLang="en-US" sz="1600">
                <a:latin typeface="微软雅黑 Light" panose="020B0502040204020203" pitchFamily="34" charset="-122"/>
                <a:ea typeface="微软雅黑 Light" panose="020B0502040204020203" pitchFamily="34" charset="-122"/>
              </a:rPr>
              <a:t>：堆的初始值</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GB" altLang="zh-CN" sz="1600">
                <a:latin typeface="微软雅黑 Light" panose="020B0502040204020203" pitchFamily="34" charset="-122"/>
                <a:ea typeface="微软雅黑 Light" panose="020B0502040204020203" pitchFamily="34" charset="-122"/>
              </a:rPr>
              <a:t>-Xmx</a:t>
            </a:r>
            <a:r>
              <a:rPr lang="zh-CN" altLang="en-US" sz="1600">
                <a:latin typeface="微软雅黑 Light" panose="020B0502040204020203" pitchFamily="34" charset="-122"/>
                <a:ea typeface="微软雅黑 Light" panose="020B0502040204020203" pitchFamily="34" charset="-122"/>
              </a:rPr>
              <a:t>：堆的最大值</a:t>
            </a:r>
            <a:endParaRPr lang="en-US" altLang="zh-CN" sz="1600">
              <a:latin typeface="微软雅黑 Light" panose="020B0502040204020203" pitchFamily="34" charset="-122"/>
              <a:ea typeface="微软雅黑 Light" panose="020B0502040204020203" pitchFamily="34" charset="-122"/>
            </a:endParaRPr>
          </a:p>
          <a:p>
            <a:endParaRPr kumimoji="1" lang="en-US" altLang="zh-CN">
              <a:latin typeface="微软雅黑 Light" panose="020B0502040204020203" pitchFamily="34" charset="-122"/>
              <a:ea typeface="微软雅黑 Light" panose="020B0502040204020203" pitchFamily="34" charset="-122"/>
            </a:endParaRPr>
          </a:p>
          <a:p>
            <a:r>
              <a:rPr kumimoji="1" lang="zh-CN" altLang="en-US">
                <a:latin typeface="微软雅黑" panose="020B0503020204020204" charset="-122"/>
                <a:ea typeface="微软雅黑" panose="020B0503020204020204" charset="-122"/>
              </a:rPr>
              <a:t>比例设置：</a:t>
            </a:r>
            <a:endParaRPr kumimoji="1" lang="en-US" altLang="zh-CN">
              <a:latin typeface="微软雅黑" panose="020B0503020204020204" charset="-122"/>
              <a:ea typeface="微软雅黑" panose="020B0503020204020204" charset="-122"/>
            </a:endParaRPr>
          </a:p>
          <a:p>
            <a:pPr marL="285750"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-Xmn</a:t>
            </a:r>
            <a:r>
              <a:rPr lang="zh-CN" altLang="en-US" sz="1400">
                <a:latin typeface="微软雅黑 Light" panose="020B0502040204020203" pitchFamily="34" charset="-122"/>
                <a:ea typeface="微软雅黑 Light" panose="020B0502040204020203" pitchFamily="34" charset="-122"/>
              </a:rPr>
              <a:t>：年轻代的大小</a:t>
            </a:r>
            <a:endParaRPr lang="en-US" altLang="zh-CN" sz="140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u"/>
            </a:pPr>
            <a:r>
              <a:rPr lang="zh-CN" altLang="en-GB" sz="1400">
                <a:latin typeface="微软雅黑 Light" panose="020B0502040204020203" pitchFamily="34" charset="-122"/>
                <a:ea typeface="微软雅黑 Light" panose="020B0502040204020203" pitchFamily="34" charset="-122"/>
              </a:rPr>
              <a:t>默认</a:t>
            </a:r>
            <a:r>
              <a:rPr kumimoji="1" lang="zh-CN" altLang="en-US" sz="1400">
                <a:latin typeface="微软雅黑 Light" panose="020B0502040204020203" pitchFamily="34" charset="-122"/>
                <a:ea typeface="微软雅黑 Light" panose="020B0502040204020203" pitchFamily="34" charset="-122"/>
              </a:rPr>
              <a:t>新生代：老年代 </a:t>
            </a:r>
            <a:r>
              <a:rPr kumimoji="1" lang="en-US" altLang="zh-CN" sz="1400">
                <a:latin typeface="微软雅黑 Light" panose="020B0502040204020203" pitchFamily="34" charset="-122"/>
                <a:ea typeface="微软雅黑 Light" panose="020B0502040204020203" pitchFamily="34" charset="-122"/>
              </a:rPr>
              <a:t>=</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1</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2</a:t>
            </a:r>
            <a:endParaRPr lang="en-GB" altLang="zh-CN" sz="14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en-GB" altLang="zh-CN" sz="1400">
                <a:latin typeface="微软雅黑 Light" panose="020B0502040204020203" pitchFamily="34" charset="-122"/>
                <a:ea typeface="微软雅黑 Light" panose="020B0502040204020203" pitchFamily="34" charset="-122"/>
              </a:rPr>
              <a:t>-XX:SurvivorRatio</a:t>
            </a:r>
            <a:r>
              <a:rPr lang="zh-CN" altLang="en-US" sz="1400">
                <a:latin typeface="微软雅黑 Light" panose="020B0502040204020203" pitchFamily="34" charset="-122"/>
                <a:ea typeface="微软雅黑 Light" panose="020B0502040204020203" pitchFamily="34" charset="-122"/>
              </a:rPr>
              <a:t>：年轻代中</a:t>
            </a:r>
            <a:r>
              <a:rPr lang="en-GB" altLang="zh-CN" sz="1400">
                <a:latin typeface="微软雅黑 Light" panose="020B0502040204020203" pitchFamily="34" charset="-122"/>
                <a:ea typeface="微软雅黑 Light" panose="020B0502040204020203" pitchFamily="34" charset="-122"/>
              </a:rPr>
              <a:t>Survivor</a:t>
            </a:r>
            <a:r>
              <a:rPr lang="zh-CN" altLang="en-US" sz="1400">
                <a:latin typeface="微软雅黑 Light" panose="020B0502040204020203" pitchFamily="34" charset="-122"/>
                <a:ea typeface="微软雅黑 Light" panose="020B0502040204020203" pitchFamily="34" charset="-122"/>
              </a:rPr>
              <a:t>与</a:t>
            </a:r>
            <a:r>
              <a:rPr lang="en-US" altLang="zh-CN" sz="1400">
                <a:latin typeface="微软雅黑 Light" panose="020B0502040204020203" pitchFamily="34" charset="-122"/>
                <a:ea typeface="微软雅黑 Light" panose="020B0502040204020203" pitchFamily="34" charset="-122"/>
              </a:rPr>
              <a:t>eden</a:t>
            </a:r>
            <a:r>
              <a:rPr lang="zh-CN" altLang="en-US" sz="1400">
                <a:latin typeface="微软雅黑 Light" panose="020B0502040204020203" pitchFamily="34" charset="-122"/>
                <a:ea typeface="微软雅黑 Light" panose="020B0502040204020203" pitchFamily="34" charset="-122"/>
              </a:rPr>
              <a:t>的比例</a:t>
            </a:r>
            <a:endParaRPr lang="en-US" altLang="zh-CN" sz="1400">
              <a:latin typeface="微软雅黑 Light" panose="020B0502040204020203" pitchFamily="34" charset="-122"/>
              <a:ea typeface="微软雅黑 Light" panose="020B0502040204020203" pitchFamily="34" charset="-122"/>
            </a:endParaRPr>
          </a:p>
          <a:p>
            <a:pPr marL="742950" lvl="1" indent="-285750">
              <a:buFont typeface="Wingdings" panose="05000000000000000000" pitchFamily="2" charset="2"/>
              <a:buChar char="u"/>
            </a:pPr>
            <a:r>
              <a:rPr kumimoji="1" lang="zh-CN" altLang="en-US" sz="1400">
                <a:latin typeface="微软雅黑 Light" panose="020B0502040204020203" pitchFamily="34" charset="-122"/>
                <a:ea typeface="微软雅黑 Light" panose="020B0502040204020203" pitchFamily="34" charset="-122"/>
              </a:rPr>
              <a:t>默认</a:t>
            </a:r>
            <a:r>
              <a:rPr kumimoji="1" lang="en-US"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from</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To</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8</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1</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1</a:t>
            </a:r>
            <a:endParaRPr kumimoji="1" lang="en-US" altLang="zh-CN" sz="1400">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263219" y="3547042"/>
            <a:ext cx="6899581" cy="1569660"/>
          </a:xfrm>
          <a:prstGeom prst="rect">
            <a:avLst/>
          </a:prstGeom>
          <a:noFill/>
        </p:spPr>
        <p:txBody>
          <a:bodyPr wrap="none" rtlCol="0">
            <a:spAutoFit/>
          </a:bodyPr>
          <a:lstStyle/>
          <a:p>
            <a:r>
              <a:rPr kumimoji="1" lang="zh-CN" altLang="en-US" sz="1600" b="1">
                <a:latin typeface="微软雅黑" panose="020B0503020204020204" charset="-122"/>
                <a:ea typeface="微软雅黑" panose="020B0503020204020204" charset="-122"/>
              </a:rPr>
              <a:t>新生代通用的标记</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复制算法（</a:t>
            </a:r>
            <a:r>
              <a:rPr kumimoji="1" lang="en-US" altLang="zh-CN" sz="1600" b="1">
                <a:latin typeface="微软雅黑" panose="020B0503020204020204" charset="-122"/>
                <a:ea typeface="微软雅黑" panose="020B0503020204020204" charset="-122"/>
              </a:rPr>
              <a:t>Serial</a:t>
            </a:r>
            <a:r>
              <a:rPr kumimoji="1" lang="zh-CN" altLang="en-US" sz="1600" b="1">
                <a:latin typeface="微软雅黑" panose="020B0503020204020204" charset="-122"/>
                <a:ea typeface="微软雅黑" panose="020B0503020204020204" charset="-122"/>
              </a:rPr>
              <a:t>、</a:t>
            </a:r>
            <a:r>
              <a:rPr kumimoji="1" lang="en-US" altLang="zh-CN" sz="1600" b="1">
                <a:latin typeface="微软雅黑" panose="020B0503020204020204" charset="-122"/>
                <a:ea typeface="微软雅黑" panose="020B0503020204020204" charset="-122"/>
              </a:rPr>
              <a:t>ParNew</a:t>
            </a:r>
            <a:r>
              <a:rPr kumimoji="1" lang="zh-CN" altLang="en-US" sz="1600" b="1">
                <a:latin typeface="微软雅黑" panose="020B0503020204020204" charset="-122"/>
                <a:ea typeface="微软雅黑" panose="020B0503020204020204" charset="-122"/>
              </a:rPr>
              <a:t>、</a:t>
            </a:r>
            <a:r>
              <a:rPr lang="en-GB" altLang="zh-CN" sz="1600" b="1" spc="100" dirty="0">
                <a:latin typeface="微软雅黑" panose="020B0503020204020204" charset="-122"/>
              </a:rPr>
              <a:t> Parallel</a:t>
            </a:r>
            <a:r>
              <a:rPr lang="en-GB" altLang="zh-CN" sz="1600" b="1"/>
              <a:t> Scavenge</a:t>
            </a:r>
            <a:r>
              <a:rPr kumimoji="1" lang="zh-CN" altLang="en-US" sz="1600" b="1">
                <a:latin typeface="微软雅黑" panose="020B0503020204020204" charset="-122"/>
                <a:ea typeface="微软雅黑" panose="020B0503020204020204" charset="-122"/>
              </a:rPr>
              <a:t>）</a:t>
            </a:r>
            <a:endParaRPr kumimoji="1" lang="en-US" altLang="zh-CN" sz="1600" b="1">
              <a:latin typeface="微软雅黑" panose="020B0503020204020204" charset="-122"/>
              <a:ea typeface="微软雅黑" panose="020B0503020204020204" charset="-122"/>
            </a:endParaRPr>
          </a:p>
          <a:p>
            <a:pPr marL="342900" indent="-342900">
              <a:buAutoNum type="arabicPeriod"/>
            </a:pPr>
            <a:r>
              <a:rPr kumimoji="1" lang="zh-CN" altLang="en-US" sz="1600"/>
              <a:t>新对象，分配到</a:t>
            </a:r>
            <a:r>
              <a:rPr kumimoji="1" lang="en-US" altLang="zh-CN" sz="1600"/>
              <a:t>eden</a:t>
            </a:r>
            <a:r>
              <a:rPr kumimoji="1" lang="zh-CN" altLang="en-US" sz="1200"/>
              <a:t>（大对象到老年代）</a:t>
            </a:r>
            <a:endParaRPr kumimoji="1" lang="en-US" altLang="zh-CN" sz="1200"/>
          </a:p>
          <a:p>
            <a:pPr marL="342900" indent="-342900">
              <a:buAutoNum type="arabicPeriod"/>
            </a:pPr>
            <a:r>
              <a:rPr kumimoji="1" lang="zh-CN" altLang="en-US" sz="1600"/>
              <a:t>对</a:t>
            </a:r>
            <a:r>
              <a:rPr kumimoji="1" lang="en-US" altLang="zh-CN" sz="1600"/>
              <a:t>eden</a:t>
            </a:r>
            <a:r>
              <a:rPr kumimoji="1" lang="zh-CN" altLang="en-US" sz="1600"/>
              <a:t>与</a:t>
            </a:r>
            <a:r>
              <a:rPr kumimoji="1" lang="en-US" altLang="zh-CN" sz="1600"/>
              <a:t>From</a:t>
            </a:r>
            <a:r>
              <a:rPr kumimoji="1" lang="zh-CN" altLang="en-US" sz="1600"/>
              <a:t>进行</a:t>
            </a:r>
            <a:r>
              <a:rPr kumimoji="1" lang="en-US" altLang="zh-CN" sz="1600"/>
              <a:t>GC</a:t>
            </a:r>
            <a:r>
              <a:rPr kumimoji="1" lang="zh-CN" altLang="en-US" sz="1600"/>
              <a:t>，存活的放入</a:t>
            </a:r>
            <a:r>
              <a:rPr kumimoji="1" lang="en-US" altLang="zh-CN" sz="1600"/>
              <a:t>To</a:t>
            </a:r>
            <a:endParaRPr kumimoji="1" lang="en-US" altLang="zh-CN" sz="1600"/>
          </a:p>
          <a:p>
            <a:pPr marL="342900" indent="-342900">
              <a:buAutoNum type="arabicPeriod"/>
            </a:pPr>
            <a:r>
              <a:rPr kumimoji="1" lang="zh-CN" altLang="en-US" sz="1600"/>
              <a:t>原先的</a:t>
            </a:r>
            <a:r>
              <a:rPr kumimoji="1" lang="en-US" altLang="zh-CN" sz="1600"/>
              <a:t>From</a:t>
            </a:r>
            <a:r>
              <a:rPr kumimoji="1" lang="zh-CN" altLang="en-US" sz="1600"/>
              <a:t>变成了</a:t>
            </a:r>
            <a:r>
              <a:rPr kumimoji="1" lang="en-US" altLang="zh-CN" sz="1600"/>
              <a:t>To</a:t>
            </a:r>
            <a:r>
              <a:rPr kumimoji="1" lang="zh-CN" altLang="en-US" sz="1600"/>
              <a:t>，原先的</a:t>
            </a:r>
            <a:r>
              <a:rPr kumimoji="1" lang="en-US" altLang="zh-CN" sz="1600"/>
              <a:t>To</a:t>
            </a:r>
            <a:r>
              <a:rPr kumimoji="1" lang="zh-CN" altLang="en-US" sz="1600"/>
              <a:t>变成了</a:t>
            </a:r>
            <a:r>
              <a:rPr kumimoji="1" lang="en-US" altLang="zh-CN" sz="1600"/>
              <a:t>From</a:t>
            </a:r>
            <a:endParaRPr kumimoji="1" lang="en-US" altLang="zh-CN" sz="1600"/>
          </a:p>
          <a:p>
            <a:pPr marL="342900" indent="-342900">
              <a:buAutoNum type="arabicPeriod"/>
            </a:pPr>
            <a:r>
              <a:rPr kumimoji="1" lang="zh-CN" altLang="en-US" sz="1600"/>
              <a:t>如此反复</a:t>
            </a:r>
            <a:endParaRPr kumimoji="1" lang="en-US" altLang="zh-CN" sz="1600"/>
          </a:p>
          <a:p>
            <a:pPr marL="342900" indent="-342900">
              <a:buAutoNum type="arabicPeriod"/>
            </a:pPr>
            <a:r>
              <a:rPr kumimoji="1" lang="zh-CN" altLang="en-US" sz="1600"/>
              <a:t>当对象年龄到达</a:t>
            </a:r>
            <a:r>
              <a:rPr kumimoji="1" lang="en-US" altLang="zh-CN" sz="1600"/>
              <a:t>15</a:t>
            </a:r>
            <a:r>
              <a:rPr kumimoji="1" lang="zh-CN" altLang="en-US" sz="1600"/>
              <a:t>岁，移动到老年代</a:t>
            </a:r>
            <a:endParaRPr kumimoji="1" lang="zh-CN" altLang="en-US" sz="1400"/>
          </a:p>
        </p:txBody>
      </p:sp>
      <p:sp>
        <p:nvSpPr>
          <p:cNvPr id="8" name="文本框 7"/>
          <p:cNvSpPr txBox="1"/>
          <p:nvPr/>
        </p:nvSpPr>
        <p:spPr>
          <a:xfrm>
            <a:off x="284747" y="5286864"/>
            <a:ext cx="9855835" cy="368300"/>
          </a:xfrm>
          <a:prstGeom prst="rect">
            <a:avLst/>
          </a:prstGeom>
          <a:noFill/>
        </p:spPr>
        <p:txBody>
          <a:bodyPr wrap="none" rtlCol="0">
            <a:spAutoFit/>
          </a:bodyPr>
          <a:lstStyle/>
          <a:p>
            <a:r>
              <a:rPr kumimoji="1" lang="zh-CN" altLang="en-US" b="1">
                <a:solidFill>
                  <a:schemeClr val="tx2"/>
                </a:solidFill>
              </a:rPr>
              <a:t>为什么默认</a:t>
            </a:r>
            <a:r>
              <a:rPr kumimoji="1" lang="en-US" altLang="zh-CN" b="1">
                <a:solidFill>
                  <a:schemeClr val="tx2"/>
                </a:solidFill>
              </a:rPr>
              <a:t>Eden</a:t>
            </a:r>
            <a:r>
              <a:rPr kumimoji="1" lang="zh-CN" altLang="en-US" b="1">
                <a:solidFill>
                  <a:schemeClr val="tx2"/>
                </a:solidFill>
              </a:rPr>
              <a:t>：</a:t>
            </a:r>
            <a:r>
              <a:rPr kumimoji="1" lang="en-US" altLang="zh-CN" b="1">
                <a:solidFill>
                  <a:schemeClr val="tx2"/>
                </a:solidFill>
              </a:rPr>
              <a:t>from</a:t>
            </a:r>
            <a:r>
              <a:rPr kumimoji="1" lang="zh-CN" altLang="en-US" b="1">
                <a:solidFill>
                  <a:schemeClr val="tx2"/>
                </a:solidFill>
              </a:rPr>
              <a:t>：</a:t>
            </a:r>
            <a:r>
              <a:rPr kumimoji="1" lang="en-US" altLang="zh-CN" b="1">
                <a:solidFill>
                  <a:schemeClr val="tx2"/>
                </a:solidFill>
              </a:rPr>
              <a:t>to</a:t>
            </a:r>
            <a:r>
              <a:rPr kumimoji="1" lang="zh-CN" altLang="en-US" b="1">
                <a:solidFill>
                  <a:schemeClr val="tx2"/>
                </a:solidFill>
              </a:rPr>
              <a:t>比例为</a:t>
            </a:r>
            <a:r>
              <a:rPr kumimoji="1" lang="en-US" altLang="zh-CN" b="1">
                <a:solidFill>
                  <a:schemeClr val="tx2"/>
                </a:solidFill>
              </a:rPr>
              <a:t>1</a:t>
            </a:r>
            <a:r>
              <a:rPr kumimoji="1" lang="zh-CN" altLang="en-US" b="1">
                <a:solidFill>
                  <a:schemeClr val="tx2"/>
                </a:solidFill>
              </a:rPr>
              <a:t>：</a:t>
            </a:r>
            <a:r>
              <a:rPr kumimoji="1" lang="en-US" altLang="zh-CN" b="1">
                <a:solidFill>
                  <a:schemeClr val="tx2"/>
                </a:solidFill>
              </a:rPr>
              <a:t>8</a:t>
            </a:r>
            <a:r>
              <a:rPr kumimoji="1" lang="zh-CN" altLang="en-US" b="1">
                <a:solidFill>
                  <a:schemeClr val="tx2"/>
                </a:solidFill>
              </a:rPr>
              <a:t>：</a:t>
            </a:r>
            <a:r>
              <a:rPr kumimoji="1" lang="en-US" altLang="zh-CN" b="1">
                <a:solidFill>
                  <a:schemeClr val="tx2"/>
                </a:solidFill>
              </a:rPr>
              <a:t>1</a:t>
            </a:r>
            <a:r>
              <a:rPr kumimoji="1" lang="zh-CN" altLang="en-US" b="1">
                <a:solidFill>
                  <a:schemeClr val="tx2"/>
                </a:solidFill>
              </a:rPr>
              <a:t>，而不是对半分？</a:t>
            </a:r>
            <a:r>
              <a:rPr kumimoji="1" lang="en-US" altLang="zh-CN" b="1">
                <a:solidFill>
                  <a:schemeClr val="tx2"/>
                </a:solidFill>
              </a:rPr>
              <a:t>Eden</a:t>
            </a:r>
            <a:r>
              <a:rPr kumimoji="1" lang="zh-CN" altLang="en-US" b="1">
                <a:solidFill>
                  <a:schemeClr val="tx2"/>
                </a:solidFill>
              </a:rPr>
              <a:t>区过大或过小有什么问题？</a:t>
            </a:r>
            <a:endParaRPr kumimoji="1" lang="zh-CN" altLang="en-US" b="1">
              <a:solidFill>
                <a:schemeClr val="tx2"/>
              </a:solidFill>
            </a:endParaRPr>
          </a:p>
        </p:txBody>
      </p:sp>
      <p:sp>
        <p:nvSpPr>
          <p:cNvPr id="9" name="文本框 8"/>
          <p:cNvSpPr txBox="1"/>
          <p:nvPr/>
        </p:nvSpPr>
        <p:spPr>
          <a:xfrm>
            <a:off x="280737" y="5656196"/>
            <a:ext cx="8072979" cy="369332"/>
          </a:xfrm>
          <a:prstGeom prst="rect">
            <a:avLst/>
          </a:prstGeom>
          <a:noFill/>
        </p:spPr>
        <p:txBody>
          <a:bodyPr wrap="none" rtlCol="0">
            <a:spAutoFit/>
          </a:bodyPr>
          <a:lstStyle/>
          <a:p>
            <a:r>
              <a:rPr kumimoji="1" lang="zh-CN" altLang="en-US" b="1">
                <a:solidFill>
                  <a:schemeClr val="tx2"/>
                </a:solidFill>
              </a:rPr>
              <a:t>如果</a:t>
            </a:r>
            <a:r>
              <a:rPr kumimoji="1" lang="en-US" altLang="zh-CN" b="1">
                <a:solidFill>
                  <a:schemeClr val="tx2"/>
                </a:solidFill>
              </a:rPr>
              <a:t>To</a:t>
            </a:r>
            <a:r>
              <a:rPr kumimoji="1" lang="zh-CN" altLang="en-US" b="1">
                <a:solidFill>
                  <a:schemeClr val="tx2"/>
                </a:solidFill>
              </a:rPr>
              <a:t>装不下存活的对象怎么办？ 担保机制，装不下的对象直接进入老年代</a:t>
            </a:r>
            <a:endParaRPr kumimoji="1" lang="zh-CN" altLang="en-US" b="1">
              <a:solidFill>
                <a:schemeClr val="tx2"/>
              </a:solidFill>
            </a:endParaRPr>
          </a:p>
        </p:txBody>
      </p:sp>
      <p:sp>
        <p:nvSpPr>
          <p:cNvPr id="10" name="文本框 9"/>
          <p:cNvSpPr txBox="1"/>
          <p:nvPr/>
        </p:nvSpPr>
        <p:spPr>
          <a:xfrm>
            <a:off x="304800" y="6064312"/>
            <a:ext cx="9195146" cy="369332"/>
          </a:xfrm>
          <a:prstGeom prst="rect">
            <a:avLst/>
          </a:prstGeom>
          <a:noFill/>
        </p:spPr>
        <p:txBody>
          <a:bodyPr wrap="none" rtlCol="0">
            <a:spAutoFit/>
          </a:bodyPr>
          <a:lstStyle/>
          <a:p>
            <a:r>
              <a:rPr kumimoji="1" lang="zh-CN" altLang="en-US" b="1">
                <a:solidFill>
                  <a:schemeClr val="tx2"/>
                </a:solidFill>
              </a:rPr>
              <a:t>最佳实践：堆初始值与最大值要相等，否则服务刚刚启动时</a:t>
            </a:r>
            <a:r>
              <a:rPr kumimoji="1" lang="en-GB" altLang="zh-CN" b="1">
                <a:solidFill>
                  <a:schemeClr val="tx2"/>
                </a:solidFill>
              </a:rPr>
              <a:t>GC </a:t>
            </a:r>
            <a:r>
              <a:rPr kumimoji="1" lang="zh-CN" altLang="en-US" b="1">
                <a:solidFill>
                  <a:schemeClr val="tx2"/>
                </a:solidFill>
              </a:rPr>
              <a:t>次数较多（频繁扩容） 。</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US" altLang="zh-CN" b="1" spc="100" dirty="0">
                <a:solidFill>
                  <a:schemeClr val="accent1">
                    <a:lumMod val="75000"/>
                  </a:schemeClr>
                </a:solidFill>
                <a:latin typeface="微软雅黑" panose="020B0503020204020204" charset="-122"/>
              </a:rPr>
              <a:t>GC-</a:t>
            </a:r>
            <a:r>
              <a:rPr lang="zh-CN" altLang="en-US" b="1" spc="100" dirty="0">
                <a:solidFill>
                  <a:schemeClr val="accent1">
                    <a:lumMod val="75000"/>
                  </a:schemeClr>
                </a:solidFill>
                <a:latin typeface="微软雅黑" panose="020B0503020204020204" charset="-122"/>
              </a:rPr>
              <a:t>分代假说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跨代引用假说</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进阶</a:t>
            </a:r>
            <a:r>
              <a:rPr lang="en-US" altLang="zh-CN" b="1" spc="100" dirty="0">
                <a:solidFill>
                  <a:schemeClr val="accent1">
                    <a:lumMod val="75000"/>
                  </a:schemeClr>
                </a:solidFill>
                <a:latin typeface="微软雅黑" panose="020B0503020204020204" charset="-122"/>
              </a:rPr>
              <a:t>]</a:t>
            </a:r>
            <a:endParaRPr dirty="0"/>
          </a:p>
        </p:txBody>
      </p:sp>
      <p:sp>
        <p:nvSpPr>
          <p:cNvPr id="4" name="文本框 3"/>
          <p:cNvSpPr txBox="1"/>
          <p:nvPr/>
        </p:nvSpPr>
        <p:spPr>
          <a:xfrm>
            <a:off x="304800" y="322514"/>
            <a:ext cx="11463395" cy="2831544"/>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latin typeface="微软雅黑 Light" panose="020B0502040204020203" pitchFamily="34" charset="-122"/>
                <a:ea typeface="微软雅黑 Light" panose="020B0502040204020203" pitchFamily="34" charset="-122"/>
              </a:rPr>
              <a:t>跨代引用造成的问题</a:t>
            </a:r>
            <a:endParaRPr kumimoji="1" lang="en-US" altLang="zh-CN">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例</a:t>
            </a:r>
            <a:r>
              <a:rPr kumimoji="1" lang="en-US" altLang="zh-CN" sz="1600">
                <a:latin typeface="微软雅黑 Light" panose="020B0502040204020203" pitchFamily="34" charset="-122"/>
                <a:ea typeface="微软雅黑 Light" panose="020B0502040204020203" pitchFamily="34" charset="-122"/>
              </a:rPr>
              <a:t>1</a:t>
            </a:r>
            <a:r>
              <a:rPr kumimoji="1" lang="zh-CN" altLang="en-US" sz="1600">
                <a:latin typeface="微软雅黑 Light" panose="020B0502040204020203" pitchFamily="34" charset="-122"/>
                <a:ea typeface="微软雅黑 Light" panose="020B0502040204020203" pitchFamily="34" charset="-122"/>
              </a:rPr>
              <a:t>：进行</a:t>
            </a:r>
            <a:r>
              <a:rPr kumimoji="1" lang="en-US" altLang="zh-CN" sz="1600">
                <a:latin typeface="微软雅黑 Light" panose="020B0502040204020203" pitchFamily="34" charset="-122"/>
                <a:ea typeface="微软雅黑 Light" panose="020B0502040204020203" pitchFamily="34" charset="-122"/>
              </a:rPr>
              <a:t>Young</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r>
              <a:rPr kumimoji="1" lang="zh-CN" altLang="en-US" sz="1600">
                <a:latin typeface="微软雅黑 Light" panose="020B0502040204020203" pitchFamily="34" charset="-122"/>
                <a:ea typeface="微软雅黑 Light" panose="020B0502040204020203" pitchFamily="34" charset="-122"/>
              </a:rPr>
              <a:t>的时候，若老年代引用了年轻代，此时年轻代的对象不能被错误回收。</a:t>
            </a:r>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例</a:t>
            </a:r>
            <a:r>
              <a:rPr kumimoji="1" lang="en-US" altLang="zh-CN" sz="1600">
                <a:latin typeface="微软雅黑 Light" panose="020B0502040204020203" pitchFamily="34" charset="-122"/>
                <a:ea typeface="微软雅黑 Light" panose="020B0502040204020203" pitchFamily="34" charset="-122"/>
              </a:rPr>
              <a:t>2</a:t>
            </a:r>
            <a:r>
              <a:rPr kumimoji="1" lang="zh-CN" altLang="en-US" sz="1600">
                <a:latin typeface="微软雅黑 Light" panose="020B0502040204020203" pitchFamily="34" charset="-122"/>
                <a:ea typeface="微软雅黑 Light" panose="020B0502040204020203" pitchFamily="34" charset="-122"/>
              </a:rPr>
              <a:t>：进行</a:t>
            </a:r>
            <a:r>
              <a:rPr kumimoji="1" lang="en-US" altLang="zh-CN" sz="1600">
                <a:latin typeface="微软雅黑 Light" panose="020B0502040204020203" pitchFamily="34" charset="-122"/>
                <a:ea typeface="微软雅黑 Light" panose="020B0502040204020203" pitchFamily="34" charset="-122"/>
              </a:rPr>
              <a:t>Old</a:t>
            </a:r>
            <a:r>
              <a:rPr kumimoji="1" lang="zh-CN" altLang="en-US" sz="1600">
                <a:latin typeface="微软雅黑 Light" panose="020B0502040204020203" pitchFamily="34" charset="-122"/>
                <a:ea typeface="微软雅黑 Light" panose="020B0502040204020203" pitchFamily="34" charset="-122"/>
              </a:rPr>
              <a:t> </a:t>
            </a:r>
            <a:r>
              <a:rPr kumimoji="1" lang="en-US" altLang="zh-CN" sz="1600">
                <a:latin typeface="微软雅黑 Light" panose="020B0502040204020203" pitchFamily="34" charset="-122"/>
                <a:ea typeface="微软雅黑 Light" panose="020B0502040204020203" pitchFamily="34" charset="-122"/>
              </a:rPr>
              <a:t>GC</a:t>
            </a:r>
            <a:r>
              <a:rPr kumimoji="1" lang="zh-CN" altLang="en-US" sz="1600">
                <a:latin typeface="微软雅黑 Light" panose="020B0502040204020203" pitchFamily="34" charset="-122"/>
                <a:ea typeface="微软雅黑 Light" panose="020B0502040204020203" pitchFamily="34" charset="-122"/>
              </a:rPr>
              <a:t>的时候，若新年代引用了老年代，此时老年代的对象不能被错误回收。</a:t>
            </a:r>
            <a:endParaRPr kumimoji="1" lang="en-US" altLang="zh-CN" sz="1600">
              <a:latin typeface="微软雅黑 Light" panose="020B0502040204020203" pitchFamily="34" charset="-122"/>
              <a:ea typeface="微软雅黑 Light" panose="020B0502040204020203" pitchFamily="34" charset="-122"/>
            </a:endParaRPr>
          </a:p>
          <a:p>
            <a:endParaRPr kumimoji="1" lang="en-US" altLang="zh-CN" sz="1600">
              <a:latin typeface="微软雅黑 Light" panose="020B0502040204020203" pitchFamily="34" charset="-122"/>
              <a:ea typeface="微软雅黑 Light" panose="020B0502040204020203" pitchFamily="34" charset="-122"/>
            </a:endParaRPr>
          </a:p>
          <a:p>
            <a:r>
              <a:rPr kumimoji="1" lang="zh-CN" altLang="en-US" sz="1600">
                <a:latin typeface="微软雅黑 Light" panose="020B0502040204020203" pitchFamily="34" charset="-122"/>
                <a:ea typeface="微软雅黑 Light" panose="020B0502040204020203" pitchFamily="34" charset="-122"/>
              </a:rPr>
              <a:t>难点在哪里？</a:t>
            </a:r>
            <a:r>
              <a:rPr kumimoji="1" lang="en-US" altLang="zh-CN" sz="1600">
                <a:latin typeface="微软雅黑 Light" panose="020B0502040204020203" pitchFamily="34" charset="-122"/>
                <a:ea typeface="微软雅黑 Light" panose="020B0502040204020203" pitchFamily="34" charset="-122"/>
              </a:rPr>
              <a:t>GC-Roots</a:t>
            </a:r>
            <a:r>
              <a:rPr kumimoji="1" lang="zh-CN" altLang="en-US" sz="1600">
                <a:latin typeface="微软雅黑 Light" panose="020B0502040204020203" pitchFamily="34" charset="-122"/>
                <a:ea typeface="微软雅黑 Light" panose="020B0502040204020203" pitchFamily="34" charset="-122"/>
              </a:rPr>
              <a:t>的枚举</a:t>
            </a:r>
            <a:endParaRPr kumimoji="1" lang="en-US" altLang="zh-CN" sz="1600">
              <a:latin typeface="微软雅黑 Light" panose="020B0502040204020203" pitchFamily="34" charset="-122"/>
              <a:ea typeface="微软雅黑 Light" panose="020B0502040204020203" pitchFamily="34" charset="-122"/>
            </a:endParaRPr>
          </a:p>
          <a:p>
            <a:endParaRPr kumimoji="1" lang="en-US" altLang="zh-CN" sz="16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latin typeface="微软雅黑 Light" panose="020B0502040204020203" pitchFamily="34" charset="-122"/>
                <a:ea typeface="微软雅黑 Light" panose="020B0502040204020203" pitchFamily="34" charset="-122"/>
              </a:rPr>
              <a:t>解决方案：</a:t>
            </a:r>
            <a:r>
              <a:rPr kumimoji="1" lang="zh-CN" altLang="en-US" sz="1400">
                <a:latin typeface="微软雅黑 Light" panose="020B0502040204020203" pitchFamily="34" charset="-122"/>
                <a:ea typeface="微软雅黑 Light" panose="020B0502040204020203" pitchFamily="34" charset="-122"/>
              </a:rPr>
              <a:t>（主流垃圾收集器均采用此种方法）</a:t>
            </a:r>
            <a:endParaRPr kumimoji="1" lang="en-US" altLang="zh-CN" sz="140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kumimoji="1" lang="zh-CN" altLang="en-US" sz="1600" b="1">
                <a:solidFill>
                  <a:schemeClr val="tx2"/>
                </a:solidFill>
                <a:latin typeface="微软雅黑 Light" panose="020B0502040204020203" pitchFamily="34" charset="-122"/>
                <a:ea typeface="微软雅黑 Light" panose="020B0502040204020203" pitchFamily="34" charset="-122"/>
              </a:rPr>
              <a:t>记忆集（</a:t>
            </a:r>
            <a:r>
              <a:rPr kumimoji="1" lang="en-US" altLang="zh-CN" sz="1600" b="1">
                <a:solidFill>
                  <a:schemeClr val="tx2"/>
                </a:solidFill>
                <a:latin typeface="微软雅黑 Light" panose="020B0502040204020203" pitchFamily="34" charset="-122"/>
                <a:ea typeface="微软雅黑 Light" panose="020B0502040204020203" pitchFamily="34" charset="-122"/>
              </a:rPr>
              <a:t>RSet</a:t>
            </a:r>
            <a:r>
              <a:rPr kumimoji="1" lang="zh-CN" altLang="en-US" sz="1600" b="1">
                <a:solidFill>
                  <a:schemeClr val="tx2"/>
                </a:solidFill>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，一种用于记录从非收集区域指向收集区域的指针集合的抽象数据结构。</a:t>
            </a:r>
            <a:endParaRPr kumimoji="1" lang="en-US" altLang="zh-CN" sz="1600">
              <a:latin typeface="微软雅黑 Light" panose="020B0502040204020203" pitchFamily="34" charset="-122"/>
              <a:ea typeface="微软雅黑 Light" panose="020B0502040204020203" pitchFamily="34" charset="-122"/>
            </a:endParaRPr>
          </a:p>
          <a:p>
            <a:pPr marL="800100" lvl="1" indent="-342900">
              <a:buFont typeface="Arial" panose="020B0604020202020204" pitchFamily="34" charset="0"/>
              <a:buChar char="•"/>
            </a:pPr>
            <a:r>
              <a:rPr kumimoji="1" lang="zh-CN" altLang="en-US" sz="1600">
                <a:latin typeface="微软雅黑 Light" panose="020B0502040204020203" pitchFamily="34" charset="-122"/>
                <a:ea typeface="微软雅黑 Light" panose="020B0502040204020203" pitchFamily="34" charset="-122"/>
              </a:rPr>
              <a:t>利用记忆集，在</a:t>
            </a:r>
            <a:r>
              <a:rPr kumimoji="1" lang="en-US" altLang="zh-CN" sz="1600">
                <a:latin typeface="微软雅黑 Light" panose="020B0502040204020203" pitchFamily="34" charset="-122"/>
                <a:ea typeface="微软雅黑 Light" panose="020B0502040204020203" pitchFamily="34" charset="-122"/>
              </a:rPr>
              <a:t>GC-Roots</a:t>
            </a:r>
            <a:r>
              <a:rPr kumimoji="1" lang="zh-CN" altLang="en-US" sz="1600">
                <a:latin typeface="微软雅黑 Light" panose="020B0502040204020203" pitchFamily="34" charset="-122"/>
                <a:ea typeface="微软雅黑 Light" panose="020B0502040204020203" pitchFamily="34" charset="-122"/>
              </a:rPr>
              <a:t>枚举时，将跨代引用的对象加入</a:t>
            </a:r>
            <a:r>
              <a:rPr kumimoji="1" lang="en-US" altLang="zh-CN" sz="1600">
                <a:latin typeface="微软雅黑 Light" panose="020B0502040204020203" pitchFamily="34" charset="-122"/>
                <a:ea typeface="微软雅黑 Light" panose="020B0502040204020203" pitchFamily="34" charset="-122"/>
              </a:rPr>
              <a:t>GC Roots</a:t>
            </a:r>
            <a:r>
              <a:rPr kumimoji="1" lang="zh-CN" altLang="en-US" sz="1600">
                <a:latin typeface="微软雅黑 Light" panose="020B0502040204020203" pitchFamily="34" charset="-122"/>
                <a:ea typeface="微软雅黑 Light" panose="020B0502040204020203" pitchFamily="34" charset="-122"/>
              </a:rPr>
              <a:t>进行扫描，从而避免了扫描整个年轻代</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老年代。</a:t>
            </a:r>
            <a:endParaRPr kumimoji="1" lang="en-US" altLang="zh-CN" sz="1600">
              <a:latin typeface="微软雅黑 Light" panose="020B0502040204020203" pitchFamily="34" charset="-122"/>
              <a:ea typeface="微软雅黑 Light" panose="020B0502040204020203" pitchFamily="34" charset="-122"/>
            </a:endParaRPr>
          </a:p>
          <a:p>
            <a:pPr marL="342900" indent="-342900">
              <a:buFont typeface="Arial" panose="020B0604020202020204" pitchFamily="34" charset="0"/>
              <a:buChar char="•"/>
            </a:pPr>
            <a:endParaRPr kumimoji="1" lang="en-US" altLang="zh-CN" sz="1600">
              <a:latin typeface="微软雅黑 Light" panose="020B0502040204020203" pitchFamily="34" charset="-122"/>
              <a:ea typeface="微软雅黑 Light" panose="020B0502040204020203" pitchFamily="34" charset="-122"/>
            </a:endParaRPr>
          </a:p>
          <a:p>
            <a:pPr marL="342900" indent="-342900">
              <a:buFont typeface="Wingdings" panose="05000000000000000000" pitchFamily="2" charset="2"/>
              <a:buChar char="Ø"/>
            </a:pPr>
            <a:r>
              <a:rPr kumimoji="1" lang="zh-CN" altLang="en-US" sz="1600">
                <a:latin typeface="微软雅黑 Light" panose="020B0502040204020203" pitchFamily="34" charset="-122"/>
                <a:ea typeface="微软雅黑 Light" panose="020B0502040204020203" pitchFamily="34" charset="-122"/>
              </a:rPr>
              <a:t>记忆集的实现方式：写屏障 </a:t>
            </a:r>
            <a:r>
              <a:rPr kumimoji="1" lang="en-US" altLang="zh-CN" sz="1600">
                <a:latin typeface="微软雅黑 Light" panose="020B0502040204020203" pitchFamily="34" charset="-122"/>
                <a:ea typeface="微软雅黑 Light" panose="020B0502040204020203" pitchFamily="34" charset="-122"/>
              </a:rPr>
              <a:t>+</a:t>
            </a:r>
            <a:r>
              <a:rPr kumimoji="1" lang="zh-CN" altLang="en-US" sz="1600">
                <a:latin typeface="微软雅黑 Light" panose="020B0502040204020203" pitchFamily="34" charset="-122"/>
                <a:ea typeface="微软雅黑 Light" panose="020B0502040204020203" pitchFamily="34" charset="-122"/>
              </a:rPr>
              <a:t> 卡表</a:t>
            </a:r>
            <a:r>
              <a:rPr kumimoji="1" lang="zh-CN" altLang="en-US" sz="1200" b="1">
                <a:solidFill>
                  <a:schemeClr val="tx2"/>
                </a:solidFill>
                <a:latin typeface="微软雅黑 Light" panose="020B0502040204020203" pitchFamily="34" charset="-122"/>
                <a:ea typeface="微软雅黑 Light" panose="020B0502040204020203" pitchFamily="34" charset="-122"/>
              </a:rPr>
              <a:t>（了解即可，应该卷不到这个程度）</a:t>
            </a:r>
            <a:endParaRPr kumimoji="1" lang="en-US" altLang="zh-CN" sz="1200" b="1">
              <a:solidFill>
                <a:schemeClr val="tx2"/>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866"/>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03</a:t>
            </a:r>
            <a:r>
              <a:rPr sz="4000" b="1" spc="20" dirty="0">
                <a:solidFill>
                  <a:schemeClr val="accent1">
                    <a:lumMod val="75000"/>
                  </a:schemeClr>
                </a:solidFill>
                <a:latin typeface="微软雅黑" panose="020B0503020204020204" charset="-122"/>
                <a:cs typeface="微软雅黑" panose="020B0503020204020204" charset="-122"/>
              </a:rPr>
              <a:t>.</a:t>
            </a:r>
            <a:r>
              <a:rPr lang="zh-CN" altLang="en-US" sz="4000" b="1" spc="100" dirty="0">
                <a:solidFill>
                  <a:schemeClr val="accent1">
                    <a:lumMod val="75000"/>
                  </a:schemeClr>
                </a:solidFill>
                <a:latin typeface="微软雅黑" panose="020B0503020204020204" charset="-122"/>
                <a:cs typeface="微软雅黑" panose="020B0503020204020204" charset="-122"/>
              </a:rPr>
              <a:t> 主流垃圾收集器介绍</a:t>
            </a:r>
            <a:endParaRPr lang="en-US" sz="4000" b="1" spc="100" dirty="0">
              <a:solidFill>
                <a:schemeClr val="accent1">
                  <a:lumMod val="75000"/>
                </a:schemeClr>
              </a:solidFill>
              <a:latin typeface="微软雅黑" panose="020B0503020204020204" charset="-122"/>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ss3.bdstatic.com/70cFv8Sh_Q1YnxGkpoWK1HF6hhy/it/u=3595824070,135794951&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599" y="304800"/>
            <a:ext cx="9303879" cy="5824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主流垃圾收集器</a:t>
            </a:r>
            <a:endParaRPr dirty="0"/>
          </a:p>
        </p:txBody>
      </p:sp>
      <p:pic>
        <p:nvPicPr>
          <p:cNvPr id="3" name="图片 2"/>
          <p:cNvPicPr>
            <a:picLocks noChangeAspect="1"/>
          </p:cNvPicPr>
          <p:nvPr/>
        </p:nvPicPr>
        <p:blipFill>
          <a:blip r:embed="rId1"/>
          <a:stretch>
            <a:fillRect/>
          </a:stretch>
        </p:blipFill>
        <p:spPr>
          <a:xfrm>
            <a:off x="304800" y="315888"/>
            <a:ext cx="10515600" cy="3383968"/>
          </a:xfrm>
          <a:prstGeom prst="rect">
            <a:avLst/>
          </a:prstGeom>
        </p:spPr>
      </p:pic>
      <p:sp>
        <p:nvSpPr>
          <p:cNvPr id="5" name="文本框 4"/>
          <p:cNvSpPr txBox="1"/>
          <p:nvPr/>
        </p:nvSpPr>
        <p:spPr>
          <a:xfrm>
            <a:off x="336884" y="3755209"/>
            <a:ext cx="11783995" cy="923330"/>
          </a:xfrm>
          <a:prstGeom prst="rect">
            <a:avLst/>
          </a:prstGeom>
          <a:noFill/>
        </p:spPr>
        <p:txBody>
          <a:bodyPr wrap="none" rtlCol="0">
            <a:spAutoFit/>
          </a:bodyPr>
          <a:lstStyle/>
          <a:p>
            <a:pPr marL="285750" indent="-285750">
              <a:buFont typeface="Arial" panose="020B0604020202020204" pitchFamily="34" charset="0"/>
              <a:buChar char="•"/>
            </a:pPr>
            <a:r>
              <a:rPr lang="zh-CN" altLang="en-US"/>
              <a:t>分代收集：根据对象存活周期的不同将内存划分为几块，不同的代选择合适的算法</a:t>
            </a:r>
            <a:endParaRPr lang="en-US" altLang="zh-CN"/>
          </a:p>
          <a:p>
            <a:endParaRPr lang="en-US" altLang="zh-CN"/>
          </a:p>
          <a:p>
            <a:pPr marL="285750" indent="-285750">
              <a:buFont typeface="Arial" panose="020B0604020202020204" pitchFamily="34" charset="0"/>
              <a:buChar char="•"/>
            </a:pPr>
            <a:r>
              <a:rPr lang="zh-CN" altLang="en-US"/>
              <a:t>分区收集：分区算法将整个堆空间划分为连续的不同小区间，每个小区间独立使用，独立回收。</a:t>
            </a:r>
            <a:r>
              <a:rPr lang="zh-CN" altLang="en-US" sz="1400"/>
              <a:t>（保留分代的概念）</a:t>
            </a:r>
            <a:endParaRPr kumimoji="1" lang="zh-CN" altLang="en-US"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en-GB" altLang="zh-CN" b="1" spc="100" dirty="0">
                <a:solidFill>
                  <a:schemeClr val="accent1">
                    <a:lumMod val="75000"/>
                  </a:schemeClr>
                </a:solidFill>
                <a:latin typeface="微软雅黑" panose="020B0503020204020204" charset="-122"/>
              </a:rPr>
              <a:t>Serial</a:t>
            </a:r>
            <a:r>
              <a:rPr lang="en-US" altLang="zh-CN" b="1" spc="100" dirty="0">
                <a:solidFill>
                  <a:schemeClr val="accent1">
                    <a:lumMod val="75000"/>
                  </a:schemeClr>
                </a:solidFill>
                <a:latin typeface="微软雅黑" panose="020B0503020204020204" charset="-122"/>
              </a:rPr>
              <a:t>/</a:t>
            </a:r>
            <a:r>
              <a:rPr lang="en-GB" altLang="zh-CN" b="1" spc="100" dirty="0">
                <a:solidFill>
                  <a:schemeClr val="accent1">
                    <a:lumMod val="75000"/>
                  </a:schemeClr>
                </a:solidFill>
                <a:latin typeface="微软雅黑" panose="020B0503020204020204" charset="-122"/>
              </a:rPr>
              <a:t>Serial</a:t>
            </a:r>
            <a:r>
              <a:rPr lang="zh-CN" altLang="en-US" b="1" spc="100" dirty="0">
                <a:solidFill>
                  <a:schemeClr val="accent1">
                    <a:lumMod val="75000"/>
                  </a:schemeClr>
                </a:solidFill>
                <a:latin typeface="微软雅黑" panose="020B0503020204020204" charset="-122"/>
              </a:rPr>
              <a:t> </a:t>
            </a:r>
            <a:r>
              <a:rPr lang="en-US" altLang="zh-CN" b="1" spc="100" dirty="0">
                <a:solidFill>
                  <a:schemeClr val="accent1">
                    <a:lumMod val="75000"/>
                  </a:schemeClr>
                </a:solidFill>
                <a:latin typeface="微软雅黑" panose="020B0503020204020204" charset="-122"/>
              </a:rPr>
              <a:t>Old</a:t>
            </a:r>
            <a:r>
              <a:rPr lang="zh-CN" altLang="en-GB" b="1" spc="100" dirty="0">
                <a:solidFill>
                  <a:schemeClr val="accent1">
                    <a:lumMod val="75000"/>
                  </a:schemeClr>
                </a:solidFill>
                <a:latin typeface="微软雅黑" panose="020B0503020204020204" charset="-122"/>
              </a:rPr>
              <a:t>串行</a:t>
            </a:r>
            <a:r>
              <a:rPr lang="zh-CN" altLang="en-US" b="1" spc="100" dirty="0">
                <a:solidFill>
                  <a:schemeClr val="accent1">
                    <a:lumMod val="75000"/>
                  </a:schemeClr>
                </a:solidFill>
                <a:latin typeface="微软雅黑" panose="020B0503020204020204" charset="-122"/>
              </a:rPr>
              <a:t>收集器</a:t>
            </a:r>
            <a:endParaRPr dirty="0"/>
          </a:p>
        </p:txBody>
      </p:sp>
      <p:sp>
        <p:nvSpPr>
          <p:cNvPr id="5" name="文本框 4"/>
          <p:cNvSpPr txBox="1"/>
          <p:nvPr/>
        </p:nvSpPr>
        <p:spPr>
          <a:xfrm>
            <a:off x="328174" y="349018"/>
            <a:ext cx="8808822" cy="5632311"/>
          </a:xfrm>
          <a:prstGeom prst="rect">
            <a:avLst/>
          </a:prstGeom>
          <a:noFill/>
        </p:spPr>
        <p:txBody>
          <a:bodyPr wrap="none" rtlCol="0">
            <a:spAutoFit/>
          </a:bodyPr>
          <a:lstStyle/>
          <a:p>
            <a:r>
              <a:rPr lang="en-GB" altLang="zh-CN" spc="100" dirty="0">
                <a:latin typeface="微软雅黑" panose="020B0503020204020204" charset="-122"/>
              </a:rPr>
              <a:t>Serial</a:t>
            </a:r>
            <a:r>
              <a:rPr lang="zh-CN" altLang="en-US" spc="100" dirty="0">
                <a:latin typeface="微软雅黑" panose="020B0503020204020204" charset="-122"/>
              </a:rPr>
              <a:t>：串行收集器，</a:t>
            </a:r>
            <a:r>
              <a:rPr lang="zh-CN" altLang="en-US"/>
              <a:t>最基本、发展历史最悠久的收集器，</a:t>
            </a:r>
            <a:r>
              <a:rPr lang="en-US" altLang="zh-CN"/>
              <a:t>JDK1.3.1</a:t>
            </a:r>
            <a:r>
              <a:rPr lang="zh-CN" altLang="en-US"/>
              <a:t>前的唯一选择。</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a:t>
            </a:r>
            <a:endParaRPr kumimoji="1" lang="en-US" altLang="zh-CN"/>
          </a:p>
          <a:p>
            <a:pPr marL="742950" lvl="1" indent="-285750">
              <a:buFont typeface="Arial" panose="020B0604020202020204" pitchFamily="34" charset="0"/>
              <a:buChar char="•"/>
            </a:pPr>
            <a:r>
              <a:rPr kumimoji="1" lang="zh-CN" altLang="en-US"/>
              <a:t>新生代</a:t>
            </a:r>
            <a:r>
              <a:rPr lang="zh-CN" altLang="en-US"/>
              <a:t> </a:t>
            </a:r>
            <a:r>
              <a:rPr kumimoji="1" lang="zh-CN" altLang="en-US"/>
              <a:t>：复制算法</a:t>
            </a:r>
            <a:endParaRPr kumimoji="1" lang="en-US" altLang="zh-CN"/>
          </a:p>
          <a:p>
            <a:pPr marL="742950" lvl="1" indent="-285750">
              <a:buFont typeface="Arial" panose="020B0604020202020204" pitchFamily="34" charset="0"/>
              <a:buChar char="•"/>
            </a:pPr>
            <a:r>
              <a:rPr kumimoji="1" lang="zh-CN" altLang="en-US"/>
              <a:t>老年代（称</a:t>
            </a:r>
            <a:r>
              <a:rPr lang="en-GB" altLang="zh-CN"/>
              <a:t>Serial Old</a:t>
            </a:r>
            <a:r>
              <a:rPr kumimoji="1" lang="zh-CN" altLang="en-US"/>
              <a:t>） ：标记</a:t>
            </a:r>
            <a:r>
              <a:rPr kumimoji="1" lang="en-US" altLang="zh-CN"/>
              <a:t>-</a:t>
            </a:r>
            <a:r>
              <a:rPr kumimoji="1" lang="zh-CN" altLang="en-US"/>
              <a:t>整理法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a:t>
            </a:r>
            <a:r>
              <a:rPr kumimoji="1" lang="en-US" altLang="zh-CN"/>
              <a:t>Stop the World</a:t>
            </a:r>
            <a:r>
              <a:rPr kumimoji="1" lang="zh-CN" altLang="en-US"/>
              <a:t>（</a:t>
            </a:r>
            <a:r>
              <a:rPr kumimoji="1" lang="en-US" altLang="zh-CN"/>
              <a:t>STW</a:t>
            </a:r>
            <a:r>
              <a:rPr kumimoji="1" lang="zh-CN" altLang="en-US"/>
              <a:t>）</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适合场景：客户端场景，单线程服务器</a:t>
            </a:r>
            <a:endParaRPr kumimoji="1" lang="en-US" altLang="zh-CN"/>
          </a:p>
        </p:txBody>
      </p:sp>
      <p:pic>
        <p:nvPicPr>
          <p:cNvPr id="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8282" y="2438400"/>
            <a:ext cx="7631014" cy="2326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560"/>
          </a:xfrm>
          <a:prstGeom prst="rect">
            <a:avLst/>
          </a:prstGeom>
        </p:spPr>
        <p:txBody>
          <a:bodyPr vert="horz" wrap="square" lIns="0" tIns="12700" rIns="0" bIns="0" rtlCol="0">
            <a:spAutoFit/>
          </a:bodyPr>
          <a:lstStyle/>
          <a:p>
            <a:pPr marL="12700" algn="ctr">
              <a:spcBef>
                <a:spcPts val="100"/>
              </a:spcBef>
            </a:pPr>
            <a:r>
              <a:rPr lang="en-GB" altLang="zh-CN" b="1" spc="100" dirty="0">
                <a:solidFill>
                  <a:schemeClr val="accent1">
                    <a:lumMod val="75000"/>
                  </a:schemeClr>
                </a:solidFill>
                <a:latin typeface="微软雅黑" panose="020B0503020204020204" charset="-122"/>
              </a:rPr>
              <a:t>ParNew</a:t>
            </a:r>
            <a:r>
              <a:rPr lang="zh-CN" altLang="en-US" b="1" spc="100" dirty="0">
                <a:solidFill>
                  <a:schemeClr val="accent1">
                    <a:lumMod val="75000"/>
                  </a:schemeClr>
                </a:solidFill>
                <a:latin typeface="微软雅黑" panose="020B0503020204020204" charset="-122"/>
              </a:rPr>
              <a:t>并行收集器（新生代）</a:t>
            </a:r>
            <a:endParaRPr dirty="0"/>
          </a:p>
        </p:txBody>
      </p:sp>
      <p:sp>
        <p:nvSpPr>
          <p:cNvPr id="5" name="文本框 4"/>
          <p:cNvSpPr txBox="1"/>
          <p:nvPr/>
        </p:nvSpPr>
        <p:spPr>
          <a:xfrm>
            <a:off x="328174" y="349018"/>
            <a:ext cx="8636210" cy="5078313"/>
          </a:xfrm>
          <a:prstGeom prst="rect">
            <a:avLst/>
          </a:prstGeom>
          <a:noFill/>
        </p:spPr>
        <p:txBody>
          <a:bodyPr wrap="none" rtlCol="0">
            <a:spAutoFit/>
          </a:bodyPr>
          <a:lstStyle/>
          <a:p>
            <a:r>
              <a:rPr lang="en-GB" altLang="zh-CN" spc="100" dirty="0">
                <a:latin typeface="微软雅黑" panose="020B0503020204020204" charset="-122"/>
              </a:rPr>
              <a:t>ParNew</a:t>
            </a:r>
            <a:r>
              <a:rPr lang="zh-CN" altLang="en-US" spc="100" dirty="0">
                <a:latin typeface="微软雅黑" panose="020B0503020204020204" charset="-122"/>
              </a:rPr>
              <a:t>：</a:t>
            </a:r>
            <a:r>
              <a:rPr lang="en-GB" altLang="zh-CN" spc="100" dirty="0">
                <a:latin typeface="微软雅黑" panose="020B0503020204020204" charset="-122"/>
              </a:rPr>
              <a:t>Serial</a:t>
            </a:r>
            <a:r>
              <a:rPr lang="zh-CN" altLang="en-US" spc="100" dirty="0">
                <a:latin typeface="微软雅黑" panose="020B0503020204020204" charset="-122"/>
              </a:rPr>
              <a:t>收集器的多线程版本，新生代的收集器</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垃圾清理算法：复制算法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a:t>
            </a:r>
            <a:r>
              <a:rPr kumimoji="1" lang="en-US" altLang="zh-CN"/>
              <a:t>Stop the World</a:t>
            </a:r>
            <a:r>
              <a:rPr kumimoji="1" lang="zh-CN" altLang="en-US"/>
              <a:t>（</a:t>
            </a:r>
            <a:r>
              <a:rPr kumimoji="1" lang="en-US" altLang="zh-CN"/>
              <a:t>STW</a:t>
            </a:r>
            <a:r>
              <a:rPr kumimoji="1" lang="zh-CN" altLang="en-US"/>
              <a:t>），多核</a:t>
            </a:r>
            <a:r>
              <a:rPr kumimoji="1" lang="en-US" altLang="zh-CN"/>
              <a:t>CPU</a:t>
            </a:r>
            <a:r>
              <a:rPr kumimoji="1" lang="zh-CN" altLang="en-US"/>
              <a:t>下表现比</a:t>
            </a:r>
            <a:r>
              <a:rPr lang="en-GB" altLang="zh-CN" spc="100" dirty="0">
                <a:latin typeface="微软雅黑" panose="020B0503020204020204" charset="-122"/>
              </a:rPr>
              <a:t>Serial</a:t>
            </a:r>
            <a:r>
              <a:rPr lang="zh-CN" altLang="en-GB" spc="100" dirty="0">
                <a:latin typeface="微软雅黑" panose="020B0503020204020204" charset="-122"/>
              </a:rPr>
              <a:t>好</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适合场景：</a:t>
            </a:r>
            <a:r>
              <a:rPr kumimoji="1" lang="en-GB" altLang="zh-CN"/>
              <a:t> Server</a:t>
            </a:r>
            <a:r>
              <a:rPr kumimoji="1" lang="zh-CN" altLang="en-US"/>
              <a:t>模式下的虚拟机中首选的新生代收集器</a:t>
            </a:r>
            <a:r>
              <a:rPr kumimoji="1" lang="en-US" altLang="zh-CN" sz="1400"/>
              <a:t>(</a:t>
            </a:r>
            <a:r>
              <a:rPr kumimoji="1" lang="zh-CN" altLang="en-US" sz="1400"/>
              <a:t>只有他可以和</a:t>
            </a:r>
            <a:r>
              <a:rPr kumimoji="1" lang="en-US" altLang="zh-CN" sz="1400"/>
              <a:t>CMS</a:t>
            </a:r>
            <a:r>
              <a:rPr kumimoji="1" lang="zh-CN" altLang="en-US" sz="1400"/>
              <a:t>搭配使用</a:t>
            </a:r>
            <a:r>
              <a:rPr kumimoji="1" lang="en-US" altLang="zh-CN" sz="1400"/>
              <a:t>)</a:t>
            </a:r>
            <a:endParaRPr kumimoji="1" lang="en-US" altLang="zh-CN" sz="1400"/>
          </a:p>
        </p:txBody>
      </p:sp>
      <p:pic>
        <p:nvPicPr>
          <p:cNvPr id="4" name="图片 3"/>
          <p:cNvPicPr>
            <a:picLocks noChangeAspect="1"/>
          </p:cNvPicPr>
          <p:nvPr/>
        </p:nvPicPr>
        <p:blipFill>
          <a:blip r:embed="rId1"/>
          <a:stretch>
            <a:fillRect/>
          </a:stretch>
        </p:blipFill>
        <p:spPr>
          <a:xfrm>
            <a:off x="685799" y="1795974"/>
            <a:ext cx="5553981" cy="254742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GB" altLang="zh-CN" sz="1600" b="1" spc="100" dirty="0">
                <a:solidFill>
                  <a:schemeClr val="tx2"/>
                </a:solidFill>
                <a:latin typeface="微软雅黑" panose="020B0503020204020204" charset="-122"/>
              </a:rPr>
              <a:t>Parallel</a:t>
            </a:r>
            <a:r>
              <a:rPr lang="zh-CN" altLang="en-US" sz="1600" b="1" spc="100" dirty="0">
                <a:solidFill>
                  <a:schemeClr val="tx2"/>
                </a:solidFill>
                <a:latin typeface="微软雅黑" panose="020B0503020204020204" charset="-122"/>
              </a:rPr>
              <a:t> </a:t>
            </a:r>
            <a:r>
              <a:rPr lang="en-GB" altLang="zh-CN" sz="1600" b="1">
                <a:solidFill>
                  <a:schemeClr val="tx2"/>
                </a:solidFill>
              </a:rPr>
              <a:t>Scavenge</a:t>
            </a:r>
            <a:r>
              <a:rPr lang="en-US" altLang="zh-CN" sz="1600" b="1">
                <a:solidFill>
                  <a:schemeClr val="tx2"/>
                </a:solidFill>
              </a:rPr>
              <a:t>/Old</a:t>
            </a:r>
            <a:r>
              <a:rPr lang="zh-CN" altLang="en-US" sz="1600" b="1" spc="100" dirty="0">
                <a:solidFill>
                  <a:schemeClr val="tx2"/>
                </a:solidFill>
                <a:latin typeface="微软雅黑" panose="020B0503020204020204" charset="-122"/>
              </a:rPr>
              <a:t>吞吐量优先收集器</a:t>
            </a:r>
            <a:endParaRPr sz="1600" b="1" dirty="0">
              <a:solidFill>
                <a:schemeClr val="tx2"/>
              </a:solidFill>
            </a:endParaRPr>
          </a:p>
        </p:txBody>
      </p:sp>
      <p:sp>
        <p:nvSpPr>
          <p:cNvPr id="5" name="文本框 4"/>
          <p:cNvSpPr txBox="1"/>
          <p:nvPr/>
        </p:nvSpPr>
        <p:spPr>
          <a:xfrm>
            <a:off x="328174" y="349018"/>
            <a:ext cx="11822595" cy="6093976"/>
          </a:xfrm>
          <a:prstGeom prst="rect">
            <a:avLst/>
          </a:prstGeom>
          <a:noFill/>
        </p:spPr>
        <p:txBody>
          <a:bodyPr wrap="none" rtlCol="0">
            <a:spAutoFit/>
          </a:bodyPr>
          <a:lstStyle/>
          <a:p>
            <a:r>
              <a:rPr lang="en-GB" altLang="zh-CN" spc="100" dirty="0">
                <a:latin typeface="微软雅黑" panose="020B0503020204020204" charset="-122"/>
              </a:rPr>
              <a:t>Parallel</a:t>
            </a:r>
            <a:r>
              <a:rPr lang="en-GB" altLang="zh-CN"/>
              <a:t> Scavenge</a:t>
            </a:r>
            <a:r>
              <a:rPr lang="en-US" altLang="zh-CN"/>
              <a:t>/Old</a:t>
            </a:r>
            <a:r>
              <a:rPr lang="zh-CN" altLang="en-US" spc="100" dirty="0">
                <a:latin typeface="微软雅黑" panose="020B0503020204020204" charset="-122"/>
              </a:rPr>
              <a:t>：目标是达到一个可控制的吞吐量（</a:t>
            </a:r>
            <a:r>
              <a:rPr lang="en-GB" altLang="zh-CN" spc="100" dirty="0">
                <a:latin typeface="微软雅黑" panose="020B0503020204020204" charset="-122"/>
              </a:rPr>
              <a:t>Throughput</a:t>
            </a:r>
            <a:r>
              <a:rPr lang="zh-CN" altLang="en-GB" spc="100" dirty="0">
                <a:latin typeface="微软雅黑" panose="020B0503020204020204" charset="-122"/>
              </a:rPr>
              <a:t>）</a:t>
            </a:r>
            <a:endParaRPr lang="en-US" altLang="zh-CN"/>
          </a:p>
          <a:p>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endParaRPr kumimoji="1" lang="en-US" altLang="zh-CN"/>
          </a:p>
          <a:p>
            <a:pPr marL="285750" indent="-285750">
              <a:buFont typeface="Wingdings" panose="05000000000000000000" pitchFamily="2" charset="2"/>
              <a:buChar char="Ø"/>
            </a:pPr>
            <a:r>
              <a:rPr kumimoji="1" lang="zh-CN" altLang="en-US"/>
              <a:t>垃圾清理算法：复制算法</a:t>
            </a:r>
            <a:endParaRPr kumimoji="1" lang="en-US" altLang="zh-CN"/>
          </a:p>
          <a:p>
            <a:pPr marL="742950" lvl="1" indent="-285750">
              <a:buFont typeface="Arial" panose="020B0604020202020204" pitchFamily="34" charset="0"/>
              <a:buChar char="•"/>
            </a:pPr>
            <a:r>
              <a:rPr kumimoji="1" lang="zh-CN" altLang="en-US"/>
              <a:t>新生代（称</a:t>
            </a:r>
            <a:r>
              <a:rPr lang="en-GB" altLang="zh-CN"/>
              <a:t>Parallel Scavenge</a:t>
            </a:r>
            <a:r>
              <a:rPr kumimoji="1" lang="zh-CN" altLang="en-US"/>
              <a:t>）</a:t>
            </a:r>
            <a:r>
              <a:rPr lang="zh-CN" altLang="en-US"/>
              <a:t> </a:t>
            </a:r>
            <a:r>
              <a:rPr kumimoji="1" lang="zh-CN" altLang="en-US"/>
              <a:t>：复制算法</a:t>
            </a:r>
            <a:endParaRPr kumimoji="1" lang="en-US" altLang="zh-CN"/>
          </a:p>
          <a:p>
            <a:pPr marL="742950" lvl="1" indent="-285750">
              <a:buFont typeface="Arial" panose="020B0604020202020204" pitchFamily="34" charset="0"/>
              <a:buChar char="•"/>
            </a:pPr>
            <a:r>
              <a:rPr kumimoji="1" lang="zh-CN" altLang="en-US"/>
              <a:t>老年代（称</a:t>
            </a:r>
            <a:r>
              <a:rPr lang="en-GB" altLang="zh-CN"/>
              <a:t>Parallel Old</a:t>
            </a:r>
            <a:r>
              <a:rPr kumimoji="1" lang="zh-CN" altLang="en-US"/>
              <a:t>） ：标记</a:t>
            </a:r>
            <a:r>
              <a:rPr kumimoji="1" lang="en-US" altLang="zh-CN"/>
              <a:t>-</a:t>
            </a:r>
            <a:r>
              <a:rPr kumimoji="1" lang="zh-CN" altLang="en-US"/>
              <a:t>整理法</a:t>
            </a:r>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特点：可以控制吞吐量</a:t>
            </a:r>
            <a:endParaRPr kumimoji="1" lang="en-US" altLang="zh-CN"/>
          </a:p>
          <a:p>
            <a:pPr marL="742950" lvl="1" indent="-285750">
              <a:buFont typeface="Arial" panose="020B0604020202020204" pitchFamily="34" charset="0"/>
              <a:buChar char="•"/>
            </a:pPr>
            <a:r>
              <a:rPr lang="en-GB" altLang="zh-CN" sz="1600"/>
              <a:t>-XX:MaxGCPauseMillis</a:t>
            </a:r>
            <a:r>
              <a:rPr lang="zh-CN" altLang="en-US" sz="1600"/>
              <a:t>：控制最大垃圾收集停顿时间</a:t>
            </a:r>
            <a:endParaRPr lang="en-GB" altLang="zh-CN" sz="1600"/>
          </a:p>
          <a:p>
            <a:pPr marL="742950" lvl="1" indent="-285750">
              <a:buFont typeface="Arial" panose="020B0604020202020204" pitchFamily="34" charset="0"/>
              <a:buChar char="•"/>
            </a:pPr>
            <a:r>
              <a:rPr lang="en-GB" altLang="zh-CN" sz="1600"/>
              <a:t>-XX:GCTimeRatio</a:t>
            </a:r>
            <a:r>
              <a:rPr lang="zh-CN" altLang="en-US" sz="1600"/>
              <a:t>：设置垃圾收集时间占总时间的比率</a:t>
            </a:r>
            <a:endParaRPr lang="en-US" altLang="zh-CN" sz="1600"/>
          </a:p>
          <a:p>
            <a:pPr marL="742950" lvl="1" indent="-285750">
              <a:buFont typeface="Arial" panose="020B0604020202020204" pitchFamily="34" charset="0"/>
              <a:buChar char="•"/>
            </a:pPr>
            <a:r>
              <a:rPr lang="en-US" altLang="zh-CN" sz="1600"/>
              <a:t>-XX:+UseAdptiveSizePolicy</a:t>
            </a:r>
            <a:r>
              <a:rPr lang="zh-CN" altLang="en-US" sz="1600"/>
              <a:t>：动态调整</a:t>
            </a:r>
            <a:r>
              <a:rPr lang="en-US" altLang="zh-CN" sz="1600"/>
              <a:t>eden</a:t>
            </a:r>
            <a:r>
              <a:rPr lang="zh-CN" altLang="en-US" sz="1600"/>
              <a:t>、</a:t>
            </a:r>
            <a:r>
              <a:rPr lang="en-US" altLang="zh-CN" sz="1600"/>
              <a:t>from</a:t>
            </a:r>
            <a:r>
              <a:rPr lang="zh-CN" altLang="en-US" sz="1600"/>
              <a:t>、</a:t>
            </a:r>
            <a:r>
              <a:rPr lang="en-US" altLang="zh-CN" sz="1600"/>
              <a:t>to</a:t>
            </a:r>
            <a:r>
              <a:rPr lang="zh-CN" altLang="en-US" sz="1600"/>
              <a:t>的大小</a:t>
            </a:r>
            <a:endParaRPr lang="en-US" altLang="zh-CN" sz="1600"/>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r>
              <a:rPr kumimoji="1" lang="zh-CN" altLang="en-US"/>
              <a:t>场景：基本不用，老年代首选为</a:t>
            </a:r>
            <a:r>
              <a:rPr kumimoji="1" lang="en-US" altLang="zh-CN"/>
              <a:t>CMS</a:t>
            </a:r>
            <a:r>
              <a:rPr kumimoji="1" lang="zh-CN" altLang="en-US"/>
              <a:t>，不会用</a:t>
            </a:r>
            <a:r>
              <a:rPr kumimoji="1" lang="en-US" altLang="zh-CN"/>
              <a:t>Parallel</a:t>
            </a:r>
            <a:r>
              <a:rPr kumimoji="1" lang="zh-CN" altLang="en-US"/>
              <a:t> </a:t>
            </a:r>
            <a:r>
              <a:rPr kumimoji="1" lang="en-US" altLang="zh-CN"/>
              <a:t>Old</a:t>
            </a:r>
            <a:r>
              <a:rPr kumimoji="1" lang="zh-CN" altLang="en-US"/>
              <a:t>，新生代的</a:t>
            </a:r>
            <a:r>
              <a:rPr lang="en-GB" altLang="zh-CN"/>
              <a:t>Parallel Scavenge</a:t>
            </a:r>
            <a:r>
              <a:rPr lang="zh-CN" altLang="en-GB"/>
              <a:t>又不能</a:t>
            </a:r>
            <a:r>
              <a:rPr lang="zh-CN" altLang="en-US"/>
              <a:t>和</a:t>
            </a:r>
            <a:r>
              <a:rPr lang="en-US" altLang="zh-CN"/>
              <a:t>CMS</a:t>
            </a:r>
            <a:r>
              <a:rPr lang="zh-CN" altLang="en-US"/>
              <a:t>搭配使用</a:t>
            </a:r>
            <a:endParaRPr kumimoji="1" lang="en-US" altLang="zh-CN"/>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332228"/>
            <a:ext cx="6096000" cy="2349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560"/>
          </a:xfrm>
          <a:prstGeom prst="rect">
            <a:avLst/>
          </a:prstGeom>
        </p:spPr>
        <p:txBody>
          <a:bodyPr vert="horz" wrap="square" lIns="0" tIns="12700" rIns="0" bIns="0" rtlCol="0">
            <a:spAutoFit/>
          </a:bodyPr>
          <a:lstStyle/>
          <a:p>
            <a:pPr marL="12700" algn="ctr">
              <a:spcBef>
                <a:spcPts val="100"/>
              </a:spcBef>
            </a:pPr>
            <a:r>
              <a:rPr lang="zh-CN" dirty="0"/>
              <a:t>吞吐量和暂停时间</a:t>
            </a:r>
            <a:endParaRPr lang="zh-CN" dirty="0"/>
          </a:p>
        </p:txBody>
      </p:sp>
      <p:pic>
        <p:nvPicPr>
          <p:cNvPr id="3" name="图片 2"/>
          <p:cNvPicPr>
            <a:picLocks noChangeAspect="1"/>
          </p:cNvPicPr>
          <p:nvPr/>
        </p:nvPicPr>
        <p:blipFill>
          <a:blip r:embed="rId1"/>
          <a:stretch>
            <a:fillRect/>
          </a:stretch>
        </p:blipFill>
        <p:spPr>
          <a:xfrm>
            <a:off x="1656715" y="899795"/>
            <a:ext cx="7458075" cy="50577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84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（老年代）</a:t>
            </a:r>
            <a:endParaRPr lang="zh-CN" altLang="en-US" sz="1600" b="1" spc="100" dirty="0">
              <a:solidFill>
                <a:schemeClr val="tx2"/>
              </a:solidFill>
              <a:latin typeface="微软雅黑" panose="020B0503020204020204" charset="-122"/>
            </a:endParaRPr>
          </a:p>
        </p:txBody>
      </p:sp>
      <p:sp>
        <p:nvSpPr>
          <p:cNvPr id="5" name="文本框 4"/>
          <p:cNvSpPr txBox="1"/>
          <p:nvPr/>
        </p:nvSpPr>
        <p:spPr>
          <a:xfrm>
            <a:off x="328175" y="349018"/>
            <a:ext cx="9882626" cy="6140142"/>
          </a:xfrm>
          <a:prstGeom prst="rect">
            <a:avLst/>
          </a:prstGeom>
          <a:noFill/>
        </p:spPr>
        <p:txBody>
          <a:bodyPr wrap="square" rtlCol="0">
            <a:spAutoFit/>
          </a:bodyPr>
          <a:lstStyle/>
          <a:p>
            <a:r>
              <a:rPr lang="en-US" altLang="zh-CN" spc="100" dirty="0">
                <a:latin typeface="微软雅黑" panose="020B0503020204020204" charset="-122"/>
              </a:rPr>
              <a:t>CMS</a:t>
            </a:r>
            <a:r>
              <a:rPr lang="zh-CN" altLang="en-US" spc="100" dirty="0">
                <a:latin typeface="微软雅黑" panose="020B0503020204020204" charset="-122"/>
              </a:rPr>
              <a:t>：</a:t>
            </a:r>
            <a:r>
              <a:rPr lang="en-GB" altLang="zh-CN"/>
              <a:t> Concurrent Mark Sweep</a:t>
            </a:r>
            <a:r>
              <a:rPr lang="zh-CN" altLang="en-US"/>
              <a:t>，获取最短回收停顿时间为目标的收集器。第一款真正意义上的并发</a:t>
            </a:r>
            <a:r>
              <a:rPr lang="en-US" altLang="zh-CN"/>
              <a:t>+</a:t>
            </a:r>
            <a:r>
              <a:rPr lang="zh-CN" altLang="en-US"/>
              <a:t>并行收集器。</a:t>
            </a:r>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pPr marL="285750" indent="-285750">
              <a:buFont typeface="Wingdings" panose="05000000000000000000" pitchFamily="2" charset="2"/>
              <a:buChar char="Ø"/>
            </a:pPr>
            <a:r>
              <a:rPr kumimoji="1" lang="zh-CN" altLang="en-US"/>
              <a:t>垃圾清理算法：</a:t>
            </a:r>
            <a:endParaRPr kumimoji="1" lang="en-US" altLang="zh-CN"/>
          </a:p>
          <a:p>
            <a:pPr marL="742950" lvl="1" indent="-285750">
              <a:buFont typeface="Arial" panose="020B0604020202020204" pitchFamily="34" charset="0"/>
              <a:buChar char="•"/>
            </a:pPr>
            <a:r>
              <a:rPr kumimoji="1" lang="zh-CN" altLang="en-US" sz="1600"/>
              <a:t>多数时间：标记</a:t>
            </a:r>
            <a:r>
              <a:rPr kumimoji="1" lang="en-US" altLang="zh-CN" sz="1600"/>
              <a:t>-</a:t>
            </a:r>
            <a:r>
              <a:rPr kumimoji="1" lang="zh-CN" altLang="en-US" sz="1600"/>
              <a:t>清除</a:t>
            </a:r>
            <a:endParaRPr kumimoji="1" lang="en-US" altLang="zh-CN" sz="1600"/>
          </a:p>
          <a:p>
            <a:pPr marL="742950" lvl="1" indent="-285750">
              <a:buFont typeface="Arial" panose="020B0604020202020204" pitchFamily="34" charset="0"/>
              <a:buChar char="•"/>
            </a:pPr>
            <a:r>
              <a:rPr kumimoji="1" lang="zh-CN" altLang="en-US" sz="1600"/>
              <a:t>少数时间：标记</a:t>
            </a:r>
            <a:r>
              <a:rPr kumimoji="1" lang="en-US" altLang="zh-CN" sz="1600"/>
              <a:t>-</a:t>
            </a:r>
            <a:r>
              <a:rPr kumimoji="1" lang="zh-CN" altLang="en-US" sz="1600"/>
              <a:t>整理（</a:t>
            </a:r>
            <a:r>
              <a:rPr kumimoji="1" lang="zh-CN" altLang="en-GB" sz="1600" spc="100" dirty="0">
                <a:latin typeface="微软雅黑" panose="020B0503020204020204" charset="-122"/>
              </a:rPr>
              <a:t>碎片</a:t>
            </a:r>
            <a:r>
              <a:rPr kumimoji="1" lang="zh-CN" altLang="en-US" sz="1600" spc="100" dirty="0">
                <a:latin typeface="微软雅黑" panose="020B0503020204020204" charset="-122"/>
              </a:rPr>
              <a:t>过多无法分配对象时，则使用</a:t>
            </a:r>
            <a:r>
              <a:rPr lang="en-GB" altLang="zh-CN" sz="1600" spc="100" dirty="0">
                <a:latin typeface="微软雅黑" panose="020B0503020204020204" charset="-122"/>
              </a:rPr>
              <a:t>Serial</a:t>
            </a:r>
            <a:r>
              <a:rPr lang="en-US" altLang="zh-CN" sz="1600" spc="100" dirty="0">
                <a:latin typeface="微软雅黑" panose="020B0503020204020204" charset="-122"/>
              </a:rPr>
              <a:t>-Old</a:t>
            </a:r>
            <a:r>
              <a:rPr lang="zh-CN" altLang="en-US" sz="1600" spc="100" dirty="0">
                <a:latin typeface="微软雅黑" panose="020B0503020204020204" charset="-122"/>
              </a:rPr>
              <a:t>兜底</a:t>
            </a:r>
            <a:r>
              <a:rPr kumimoji="1" lang="zh-CN" altLang="en-US" sz="1600"/>
              <a:t>）</a:t>
            </a:r>
            <a:endParaRPr kumimoji="1" lang="en-US" altLang="zh-CN" sz="1600"/>
          </a:p>
          <a:p>
            <a:pPr marL="285750" indent="-285750">
              <a:buFont typeface="Wingdings" panose="05000000000000000000" pitchFamily="2" charset="2"/>
              <a:buChar char="Ø"/>
            </a:pPr>
            <a:r>
              <a:rPr kumimoji="1" lang="zh-CN" altLang="en-US"/>
              <a:t>垃圾回收过程：</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a:p>
            <a:pPr marL="800100" lvl="1" indent="-342900">
              <a:lnSpc>
                <a:spcPct val="150000"/>
              </a:lnSpc>
              <a:buFont typeface="Arial" panose="020B0604020202020204" pitchFamily="34" charset="0"/>
              <a:buChar char="•"/>
            </a:pP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初始标记：</a:t>
            </a:r>
            <a:r>
              <a:rPr lang="en-US" altLang="zh-CN"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stop-the-world</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，标记</a:t>
            </a:r>
            <a:r>
              <a:rPr lang="en-US" altLang="zh-CN" sz="1400" kern="100" dirty="0" err="1">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GCRoots</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直接关联的对象</a:t>
            </a:r>
            <a:endPar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并发标记：并发追溯标记，程序不会停顿</a:t>
            </a:r>
            <a:endPar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重新标记：</a:t>
            </a:r>
            <a:r>
              <a:rPr lang="en-US" altLang="zh-CN"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 stop-the-world</a:t>
            </a:r>
            <a:r>
              <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mn-ea"/>
              </a:rPr>
              <a:t>，修正并发标记期间导致的标记变动</a:t>
            </a:r>
            <a:endParaRPr lang="zh-CN" altLang="en-US" sz="1400" kern="100" dirty="0">
              <a:solidFill>
                <a:srgbClr val="EC5F74"/>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并发清理：清理垃圾对象，程序不会停顿</a:t>
            </a:r>
            <a:endPar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pPr marL="800100" lvl="1" indent="-342900">
              <a:lnSpc>
                <a:spcPct val="150000"/>
              </a:lnSpc>
              <a:buFont typeface="Arial" panose="020B0604020202020204" pitchFamily="34" charset="0"/>
              <a:buChar char="•"/>
            </a:pP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并发重置：重置</a:t>
            </a:r>
            <a:r>
              <a:rPr lang="en-US" altLang="zh-CN"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CMS</a:t>
            </a:r>
            <a:r>
              <a:rPr lang="zh-CN" altLang="en-US" sz="1400" kern="100" dirty="0">
                <a:latin typeface="微软雅黑 Light" panose="020B0502040204020203" pitchFamily="34" charset="-122"/>
                <a:ea typeface="微软雅黑 Light" panose="020B0502040204020203" pitchFamily="34" charset="-122"/>
                <a:cs typeface="微软雅黑" panose="020B0503020204020204" charset="-122"/>
                <a:sym typeface="+mn-ea"/>
              </a:rPr>
              <a:t>收集器的数据结构</a:t>
            </a:r>
            <a:endParaRPr kumimoji="1" lang="en-US"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a:t>优点：低停顿、并发收集</a:t>
            </a:r>
            <a:endParaRPr kumimoji="1" lang="en-US" altLang="zh-CN"/>
          </a:p>
          <a:p>
            <a:pPr marL="285750" indent="-285750">
              <a:buFont typeface="Wingdings" panose="05000000000000000000" pitchFamily="2" charset="2"/>
              <a:buChar char="Ø"/>
            </a:pPr>
            <a:r>
              <a:rPr kumimoji="1" lang="zh-CN" altLang="en-US"/>
              <a:t>场景：</a:t>
            </a:r>
            <a:r>
              <a:rPr kumimoji="1" lang="en-US" altLang="zh-CN"/>
              <a:t>B/S</a:t>
            </a:r>
            <a:r>
              <a:rPr kumimoji="1" lang="zh-CN" altLang="en-US"/>
              <a:t>结构下的老年代收集器的首选，</a:t>
            </a:r>
            <a:r>
              <a:rPr kumimoji="1" lang="en-US" altLang="zh-CN"/>
              <a:t>JavaWeb</a:t>
            </a:r>
            <a:r>
              <a:rPr kumimoji="1" lang="zh-CN" altLang="en-US"/>
              <a:t>最常使用，配合新生代的</a:t>
            </a:r>
            <a:r>
              <a:rPr kumimoji="1" lang="en-US" altLang="zh-CN"/>
              <a:t>ParNew</a:t>
            </a:r>
            <a:endParaRPr kumimoji="1" lang="en-US" altLang="zh-CN"/>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800" y="2286000"/>
            <a:ext cx="6718429" cy="1840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endParaRPr sz="1600" b="1" dirty="0">
              <a:solidFill>
                <a:schemeClr val="tx2"/>
              </a:solidFill>
            </a:endParaRPr>
          </a:p>
        </p:txBody>
      </p:sp>
      <p:sp>
        <p:nvSpPr>
          <p:cNvPr id="5" name="文本框 4"/>
          <p:cNvSpPr txBox="1"/>
          <p:nvPr/>
        </p:nvSpPr>
        <p:spPr>
          <a:xfrm>
            <a:off x="328175" y="349018"/>
            <a:ext cx="9882626" cy="3600986"/>
          </a:xfrm>
          <a:prstGeom prst="rect">
            <a:avLst/>
          </a:prstGeom>
          <a:noFill/>
        </p:spPr>
        <p:txBody>
          <a:bodyPr wrap="square" rtlCol="0">
            <a:spAutoFit/>
          </a:bodyPr>
          <a:lstStyle/>
          <a:p>
            <a:r>
              <a:rPr kumimoji="1" lang="zh-CN" altLang="en-US"/>
              <a:t>缺点：</a:t>
            </a:r>
            <a:endParaRPr kumimoji="1" lang="en-US" altLang="zh-CN"/>
          </a:p>
          <a:p>
            <a:pPr marL="342900" indent="-342900">
              <a:buAutoNum type="arabicPeriod"/>
            </a:pPr>
            <a:r>
              <a:rPr kumimoji="1" lang="zh-CN" altLang="en-US"/>
              <a:t>对</a:t>
            </a:r>
            <a:r>
              <a:rPr kumimoji="1" lang="en-GB" altLang="zh-CN"/>
              <a:t>CPU</a:t>
            </a:r>
            <a:r>
              <a:rPr kumimoji="1" lang="zh-CN" altLang="en-US"/>
              <a:t>资源敏感，会和工作线程争抢</a:t>
            </a:r>
            <a:endParaRPr kumimoji="1" lang="en-US" altLang="zh-CN"/>
          </a:p>
          <a:p>
            <a:pPr marL="342900" indent="-342900">
              <a:buAutoNum type="arabicPeriod"/>
            </a:pPr>
            <a:r>
              <a:rPr kumimoji="1" lang="zh-CN" altLang="en-US"/>
              <a:t>无法处理浮动垃圾（并发标记和并发清理阶段新产生的垃圾），只能等到下一次</a:t>
            </a:r>
            <a:r>
              <a:rPr kumimoji="1" lang="en-US" altLang="zh-CN"/>
              <a:t>GC</a:t>
            </a:r>
            <a:r>
              <a:rPr kumimoji="1" lang="zh-CN" altLang="en-US"/>
              <a:t>清理</a:t>
            </a:r>
            <a:endParaRPr kumimoji="1" lang="en-US" altLang="zh-CN"/>
          </a:p>
          <a:p>
            <a:pPr marL="342900" indent="-342900">
              <a:buAutoNum type="arabicPeriod"/>
            </a:pPr>
            <a:r>
              <a:rPr kumimoji="1" lang="zh-CN" altLang="en-US"/>
              <a:t>会产生内存碎片</a:t>
            </a:r>
            <a:endParaRPr kumimoji="1" lang="en-US" altLang="zh-CN"/>
          </a:p>
          <a:p>
            <a:pPr marL="342900" indent="-342900">
              <a:buAutoNum type="arabicPeriod"/>
            </a:pPr>
            <a:r>
              <a:rPr lang="zh-CN" altLang="en-US"/>
              <a:t>执行过程中的不确定性</a:t>
            </a:r>
            <a:r>
              <a:rPr lang="en-US" altLang="zh-CN" sz="1600"/>
              <a:t>—</a:t>
            </a:r>
            <a:r>
              <a:rPr lang="en-GB" altLang="zh-CN" sz="1600"/>
              <a:t>Concurrent mode failure</a:t>
            </a:r>
            <a:r>
              <a:rPr lang="zh-CN" altLang="en-US" sz="1600"/>
              <a:t>）：</a:t>
            </a:r>
            <a:r>
              <a:rPr lang="en-US" altLang="zh-CN" sz="1600"/>
              <a:t>Serial Old</a:t>
            </a:r>
            <a:r>
              <a:rPr lang="zh-CN" altLang="en-US" sz="1600"/>
              <a:t>登场，触发</a:t>
            </a:r>
            <a:r>
              <a:rPr lang="en-US" altLang="zh-CN" sz="1600"/>
              <a:t>STW</a:t>
            </a:r>
            <a:endParaRPr lang="en-US" altLang="zh-CN" sz="1600"/>
          </a:p>
          <a:p>
            <a:pPr marL="800100" lvl="1" indent="-342900">
              <a:buFont typeface="Arial" panose="020B0604020202020204" pitchFamily="34" charset="0"/>
              <a:buChar char="•"/>
            </a:pPr>
            <a:r>
              <a:rPr kumimoji="1" lang="en-US" altLang="zh-CN" sz="1600"/>
              <a:t>GC</a:t>
            </a:r>
            <a:r>
              <a:rPr kumimoji="1" lang="zh-CN" altLang="en-US" sz="1600"/>
              <a:t>过程中，</a:t>
            </a:r>
            <a:r>
              <a:rPr kumimoji="1" lang="en-GB" altLang="zh-CN" sz="1600"/>
              <a:t>Survivor</a:t>
            </a:r>
            <a:r>
              <a:rPr kumimoji="1" lang="zh-CN" altLang="en-US" sz="1600"/>
              <a:t>区的对象要晋升，老年代存不下</a:t>
            </a:r>
            <a:r>
              <a:rPr kumimoji="1" lang="en-US" altLang="zh-CN" sz="1600"/>
              <a:t>(Promotion failed)</a:t>
            </a:r>
            <a:endParaRPr kumimoji="1" lang="en-US" altLang="zh-CN" sz="1600"/>
          </a:p>
          <a:p>
            <a:pPr marL="800100" lvl="1" indent="-342900">
              <a:buFont typeface="Arial" panose="020B0604020202020204" pitchFamily="34" charset="0"/>
              <a:buChar char="•"/>
            </a:pPr>
            <a:r>
              <a:rPr kumimoji="1" lang="en-US" altLang="zh-CN" sz="1600"/>
              <a:t>GC</a:t>
            </a:r>
            <a:r>
              <a:rPr kumimoji="1" lang="zh-CN" altLang="en-US" sz="1600"/>
              <a:t>过程中，大对象直接进入老年代，老年代存不下</a:t>
            </a:r>
            <a:endParaRPr kumimoji="1" lang="en-US" altLang="zh-CN" sz="1600"/>
          </a:p>
          <a:p>
            <a:pPr marL="800100" lvl="1" indent="-342900">
              <a:buFont typeface="Wingdings" panose="05000000000000000000" pitchFamily="2" charset="2"/>
              <a:buChar char="n"/>
            </a:pPr>
            <a:r>
              <a:rPr kumimoji="1" lang="zh-CN" altLang="en-US" sz="1600"/>
              <a:t>适当降低触发</a:t>
            </a:r>
            <a:r>
              <a:rPr kumimoji="1" lang="en-US" altLang="zh-CN" sz="1600"/>
              <a:t>CMS</a:t>
            </a:r>
            <a:r>
              <a:rPr kumimoji="1" lang="zh-CN" altLang="en-US" sz="1600"/>
              <a:t>的阀值：</a:t>
            </a:r>
            <a:r>
              <a:rPr lang="en-GB" altLang="zh-CN" sz="1600"/>
              <a:t> -XX:CMSInitiatingOccupancyFraction</a:t>
            </a:r>
            <a:endParaRPr kumimoji="1" lang="en-US" altLang="zh-CN" sz="1600"/>
          </a:p>
          <a:p>
            <a:pPr marL="800100" lvl="1" indent="-342900">
              <a:buFont typeface="Arial" panose="020B0604020202020204" pitchFamily="34" charset="0"/>
              <a:buChar char="•"/>
            </a:pPr>
            <a:endParaRPr kumimoji="1" lang="en-US" altLang="zh-CN"/>
          </a:p>
          <a:p>
            <a:endParaRPr kumimoji="1" lang="en-US" altLang="zh-CN"/>
          </a:p>
          <a:p>
            <a:r>
              <a:rPr kumimoji="1" lang="zh-CN" altLang="en-US"/>
              <a:t>并发的可达性标记：</a:t>
            </a:r>
            <a:r>
              <a:rPr lang="zh-CN" altLang="en-US"/>
              <a:t>标记对象可能就不准确，</a:t>
            </a:r>
            <a:r>
              <a:rPr kumimoji="1" lang="zh-CN" altLang="en-US"/>
              <a:t>不准确有</a:t>
            </a:r>
            <a:r>
              <a:rPr kumimoji="1" lang="en-US" altLang="zh-CN"/>
              <a:t>2</a:t>
            </a:r>
            <a:r>
              <a:rPr kumimoji="1" lang="zh-CN" altLang="en-US"/>
              <a:t>种可能：</a:t>
            </a:r>
            <a:endParaRPr kumimoji="1" lang="en-US" altLang="zh-CN"/>
          </a:p>
          <a:p>
            <a:pPr marL="342900" indent="-342900">
              <a:buFont typeface="Arial" panose="020B0604020202020204" pitchFamily="34" charset="0"/>
              <a:buChar char="•"/>
            </a:pPr>
            <a:r>
              <a:rPr kumimoji="1" lang="zh-CN" altLang="en-US" sz="1600"/>
              <a:t>“漏标”</a:t>
            </a:r>
            <a:r>
              <a:rPr kumimoji="1" lang="en-US" altLang="zh-CN" sz="1600"/>
              <a:t>-</a:t>
            </a:r>
            <a:r>
              <a:rPr kumimoji="1" lang="zh-CN" altLang="en-US" sz="1600"/>
              <a:t>该清理的标记为不清理：可以接受，是“浮动垃圾”，下次再清理。</a:t>
            </a:r>
            <a:endParaRPr kumimoji="1" lang="en-US" altLang="zh-CN" sz="1600"/>
          </a:p>
          <a:p>
            <a:pPr marL="342900" indent="-342900">
              <a:buFont typeface="Arial" panose="020B0604020202020204" pitchFamily="34" charset="0"/>
              <a:buChar char="•"/>
            </a:pPr>
            <a:r>
              <a:rPr kumimoji="1" lang="zh-CN" altLang="en-US" sz="1600"/>
              <a:t>“错标”</a:t>
            </a:r>
            <a:r>
              <a:rPr kumimoji="1" lang="en-US" altLang="zh-CN" sz="1600"/>
              <a:t>-</a:t>
            </a:r>
            <a:r>
              <a:rPr kumimoji="1" lang="zh-CN" altLang="en-US" sz="1600"/>
              <a:t>不该清理的标记为该清理：不可以接受，这个是</a:t>
            </a:r>
            <a:r>
              <a:rPr kumimoji="1" lang="en-US" altLang="zh-CN" sz="1600"/>
              <a:t>Bug</a:t>
            </a:r>
            <a:r>
              <a:rPr kumimoji="1" lang="zh-CN" altLang="en-US" sz="1600"/>
              <a:t>，会导致应用程序</a:t>
            </a:r>
            <a:r>
              <a:rPr kumimoji="1" lang="en-US" altLang="zh-CN" sz="1600"/>
              <a:t>NPE</a:t>
            </a:r>
            <a:r>
              <a:rPr kumimoji="1" lang="zh-CN" altLang="en-US" sz="1600"/>
              <a:t>。</a:t>
            </a:r>
            <a:endParaRPr kumimoji="1" lang="en-US" altLang="zh-CN"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的标记算法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三色标记法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高阶</a:t>
            </a:r>
            <a:r>
              <a:rPr lang="en-US" altLang="zh-CN" sz="1600" b="1" spc="100" dirty="0">
                <a:solidFill>
                  <a:schemeClr val="tx2"/>
                </a:solidFill>
                <a:latin typeface="微软雅黑" panose="020B0503020204020204" charset="-122"/>
              </a:rPr>
              <a:t>]</a:t>
            </a:r>
            <a:endParaRPr sz="1600" b="1" dirty="0">
              <a:solidFill>
                <a:schemeClr val="tx2"/>
              </a:solidFill>
            </a:endParaRPr>
          </a:p>
        </p:txBody>
      </p:sp>
      <p:sp>
        <p:nvSpPr>
          <p:cNvPr id="4" name="文本框 3"/>
          <p:cNvSpPr txBox="1"/>
          <p:nvPr/>
        </p:nvSpPr>
        <p:spPr>
          <a:xfrm>
            <a:off x="381000" y="381000"/>
            <a:ext cx="9376285" cy="6217087"/>
          </a:xfrm>
          <a:prstGeom prst="rect">
            <a:avLst/>
          </a:prstGeom>
          <a:noFill/>
        </p:spPr>
        <p:txBody>
          <a:bodyPr wrap="none" rtlCol="0">
            <a:spAutoFit/>
          </a:bodyPr>
          <a:lstStyle/>
          <a:p>
            <a:pPr marL="285750" indent="-285750">
              <a:buFont typeface="Wingdings" panose="05000000000000000000" pitchFamily="2" charset="2"/>
              <a:buChar char="Ø"/>
            </a:pPr>
            <a:r>
              <a:rPr kumimoji="1" lang="zh-CN" altLang="en-US"/>
              <a:t>哪三色？</a:t>
            </a:r>
            <a:endParaRPr kumimoji="1" lang="en-US" altLang="zh-CN"/>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白色：尚未访问的对象</a:t>
            </a:r>
            <a:r>
              <a:rPr lang="zh-CN" altLang="en-US" sz="1400">
                <a:latin typeface="微软雅黑 Light" panose="020B0502040204020203" pitchFamily="34" charset="-122"/>
                <a:ea typeface="微软雅黑 Light" panose="020B0502040204020203" pitchFamily="34" charset="-122"/>
              </a:rPr>
              <a:t>（一直没被访问过，说明最后会被清理）</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灰色：本对象已访问过，但是本对象 引用到 的其他对象 尚未全部访问完。</a:t>
            </a:r>
            <a:r>
              <a:rPr lang="zh-CN" altLang="en-US" sz="1200">
                <a:latin typeface="微软雅黑 Light" panose="020B0502040204020203" pitchFamily="34" charset="-122"/>
                <a:ea typeface="微软雅黑 Light" panose="020B0502040204020203" pitchFamily="34" charset="-122"/>
              </a:rPr>
              <a:t>（全部访问后，会转换为黑色）</a:t>
            </a:r>
            <a:endParaRPr lang="en-US" altLang="zh-CN" sz="160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1600">
                <a:latin typeface="微软雅黑 Light" panose="020B0502040204020203" pitchFamily="34" charset="-122"/>
                <a:ea typeface="微软雅黑 Light" panose="020B0502040204020203" pitchFamily="34" charset="-122"/>
              </a:rPr>
              <a:t>黑色：本对象已访问过，而且本对象 引用到 的其他对象 也全部访问过了。</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初始标记：</a:t>
            </a:r>
            <a:r>
              <a:rPr lang="en-US" altLang="zh-CN"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 stop-the-world</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，标记</a:t>
            </a:r>
            <a:r>
              <a:rPr lang="en-US" altLang="zh-CN" sz="1600" b="1" kern="100" dirty="0" err="1">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GCRoots</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直接关联的对象，包括记忆集中的新生代对象</a:t>
            </a:r>
            <a:endParaRPr lang="en-US" altLang="zh-CN" sz="1600" b="1">
              <a:solidFill>
                <a:schemeClr val="tx2"/>
              </a:solidFill>
              <a:latin typeface="微软雅黑 Light" panose="020B0502040204020203" pitchFamily="34" charset="-122"/>
              <a:ea typeface="微软雅黑 Light" panose="020B0502040204020203" pitchFamily="34" charset="-122"/>
            </a:endParaRPr>
          </a:p>
          <a:p>
            <a:pPr marL="342900" indent="-342900">
              <a:buFont typeface="+mj-lt"/>
              <a:buAutoNum type="arabicPeriod"/>
            </a:pPr>
            <a:r>
              <a:rPr lang="zh-CN" altLang="en-US"/>
              <a:t>初始时，所有对象都在 </a:t>
            </a:r>
            <a:r>
              <a:rPr lang="en-US" altLang="zh-CN"/>
              <a:t>【</a:t>
            </a:r>
            <a:r>
              <a:rPr lang="zh-CN" altLang="en-US"/>
              <a:t>白色集合</a:t>
            </a:r>
            <a:r>
              <a:rPr lang="en-US" altLang="zh-CN"/>
              <a:t>】</a:t>
            </a:r>
            <a:r>
              <a:rPr lang="zh-CN" altLang="en-US"/>
              <a:t>中</a:t>
            </a:r>
            <a:endParaRPr lang="zh-CN" altLang="en-US"/>
          </a:p>
          <a:p>
            <a:pPr marL="342900" indent="-342900">
              <a:buFont typeface="+mj-lt"/>
              <a:buAutoNum type="arabicPeriod"/>
            </a:pPr>
            <a:r>
              <a:rPr lang="zh-CN" altLang="en-US"/>
              <a:t>将</a:t>
            </a:r>
            <a:r>
              <a:rPr lang="en-GB" altLang="zh-CN"/>
              <a:t>GC Roots </a:t>
            </a:r>
            <a:r>
              <a:rPr lang="zh-CN" altLang="en-US"/>
              <a:t>直接引用到的对象 挪到 </a:t>
            </a:r>
            <a:r>
              <a:rPr lang="en-US" altLang="zh-CN"/>
              <a:t>【</a:t>
            </a:r>
            <a:r>
              <a:rPr lang="zh-CN" altLang="en-US"/>
              <a:t>灰色集合</a:t>
            </a:r>
            <a:r>
              <a:rPr lang="en-US" altLang="zh-CN"/>
              <a:t>】</a:t>
            </a:r>
            <a:r>
              <a:rPr lang="zh-CN" altLang="en-US"/>
              <a:t>中</a:t>
            </a:r>
            <a:endParaRPr lang="en-US" altLang="zh-CN" sz="1600" b="1">
              <a:solidFill>
                <a:schemeClr val="tx2"/>
              </a:solidFill>
              <a:latin typeface="微软雅黑 Light" panose="020B0502040204020203" pitchFamily="34" charset="-122"/>
              <a:ea typeface="微软雅黑 Light" panose="020B0502040204020203" pitchFamily="34" charset="-122"/>
            </a:endParaRPr>
          </a:p>
          <a:p>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并发标记：</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并发追溯标记，程序不会停顿</a:t>
            </a:r>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en-US" altLang="zh-CN" sz="1600"/>
              <a:t>3.</a:t>
            </a:r>
            <a:r>
              <a:rPr lang="zh-CN" altLang="en-US" sz="1600"/>
              <a:t> 从灰色集合中获取对象：</a:t>
            </a:r>
            <a:endParaRPr lang="en-US" altLang="zh-CN" sz="1600"/>
          </a:p>
          <a:p>
            <a:pPr marL="285750" indent="-285750">
              <a:buFont typeface="Arial" panose="020B0604020202020204" pitchFamily="34" charset="0"/>
              <a:buChar char="•"/>
            </a:pPr>
            <a:r>
              <a:rPr lang="en-US" altLang="zh-CN" sz="1600"/>
              <a:t>3.1. </a:t>
            </a:r>
            <a:r>
              <a:rPr lang="zh-CN" altLang="en-US" sz="1600"/>
              <a:t>将本对象 引用到的 其他对象 全部挪到 </a:t>
            </a:r>
            <a:r>
              <a:rPr lang="en-US" altLang="zh-CN" sz="1600"/>
              <a:t>【</a:t>
            </a:r>
            <a:r>
              <a:rPr lang="zh-CN" altLang="en-US" sz="1600"/>
              <a:t>灰色集合</a:t>
            </a:r>
            <a:r>
              <a:rPr lang="en-US" altLang="zh-CN" sz="1600"/>
              <a:t>】</a:t>
            </a:r>
            <a:r>
              <a:rPr lang="zh-CN" altLang="en-US" sz="1600"/>
              <a:t>中；</a:t>
            </a:r>
            <a:endParaRPr lang="en-US" altLang="zh-CN" sz="1600"/>
          </a:p>
          <a:p>
            <a:pPr marL="285750" indent="-285750">
              <a:buFont typeface="Arial" panose="020B0604020202020204" pitchFamily="34" charset="0"/>
              <a:buChar char="•"/>
            </a:pPr>
            <a:r>
              <a:rPr lang="en-US" altLang="zh-CN" sz="1600"/>
              <a:t>3.2. </a:t>
            </a:r>
            <a:r>
              <a:rPr lang="zh-CN" altLang="en-US" sz="1600"/>
              <a:t>将本对象 挪到 </a:t>
            </a:r>
            <a:r>
              <a:rPr lang="en-US" altLang="zh-CN" sz="1600"/>
              <a:t>【</a:t>
            </a:r>
            <a:r>
              <a:rPr lang="zh-CN" altLang="en-US" sz="1600"/>
              <a:t>黑色集合</a:t>
            </a:r>
            <a:r>
              <a:rPr lang="en-US" altLang="zh-CN" sz="1600"/>
              <a:t>】</a:t>
            </a:r>
            <a:r>
              <a:rPr lang="zh-CN" altLang="en-US" sz="1600"/>
              <a:t>里面。</a:t>
            </a:r>
            <a:endParaRPr lang="en-US" altLang="zh-CN" sz="1600"/>
          </a:p>
          <a:p>
            <a:r>
              <a:rPr lang="en-US" altLang="zh-CN" sz="1600"/>
              <a:t>4.</a:t>
            </a:r>
            <a:r>
              <a:rPr lang="zh-CN" altLang="en-US" sz="1600"/>
              <a:t> 重复步骤</a:t>
            </a:r>
            <a:r>
              <a:rPr lang="en-US" altLang="zh-CN" sz="1600"/>
              <a:t>3</a:t>
            </a:r>
            <a:r>
              <a:rPr lang="zh-CN" altLang="en-US" sz="1600"/>
              <a:t>，直至</a:t>
            </a:r>
            <a:r>
              <a:rPr lang="en-US" altLang="zh-CN" sz="1600"/>
              <a:t>【</a:t>
            </a:r>
            <a:r>
              <a:rPr lang="zh-CN" altLang="en-US" sz="1600"/>
              <a:t>灰色集合</a:t>
            </a:r>
            <a:r>
              <a:rPr lang="en-US" altLang="zh-CN" sz="1600"/>
              <a:t>】</a:t>
            </a:r>
            <a:r>
              <a:rPr lang="zh-CN" altLang="en-US" sz="1600"/>
              <a:t>为空时结束。</a:t>
            </a:r>
            <a:endParaRPr lang="zh-CN" altLang="en-US" sz="1600"/>
          </a:p>
          <a:p>
            <a:r>
              <a:rPr lang="en-US" altLang="zh-CN" sz="1600">
                <a:latin typeface="微软雅黑" panose="020B0503020204020204" charset="-122"/>
                <a:ea typeface="微软雅黑" panose="020B0503020204020204" charset="-122"/>
              </a:rPr>
              <a:t>5.</a:t>
            </a:r>
            <a:r>
              <a:rPr lang="zh-CN" altLang="en-US" sz="1600">
                <a:latin typeface="微软雅黑" panose="020B0503020204020204" charset="-122"/>
                <a:ea typeface="微软雅黑" panose="020B0503020204020204" charset="-122"/>
              </a:rPr>
              <a:t> 结束后，仍在</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白色集合</a:t>
            </a:r>
            <a:r>
              <a:rPr lang="en-US" altLang="zh-CN" sz="1600">
                <a:latin typeface="微软雅黑" panose="020B0503020204020204" charset="-122"/>
                <a:ea typeface="微软雅黑" panose="020B0503020204020204" charset="-122"/>
              </a:rPr>
              <a:t>】</a:t>
            </a:r>
            <a:r>
              <a:rPr lang="zh-CN" altLang="en-US" sz="1600">
                <a:latin typeface="微软雅黑" panose="020B0503020204020204" charset="-122"/>
                <a:ea typeface="微软雅黑" panose="020B0503020204020204" charset="-122"/>
              </a:rPr>
              <a:t>的对象即为</a:t>
            </a:r>
            <a:r>
              <a:rPr lang="en-GB" altLang="zh-CN" sz="1600">
                <a:latin typeface="微软雅黑" panose="020B0503020204020204" charset="-122"/>
                <a:ea typeface="微软雅黑" panose="020B0503020204020204" charset="-122"/>
              </a:rPr>
              <a:t>GC Roots </a:t>
            </a:r>
            <a:r>
              <a:rPr lang="zh-CN" altLang="en-US" sz="1600">
                <a:latin typeface="微软雅黑" panose="020B0503020204020204" charset="-122"/>
                <a:ea typeface="微软雅黑" panose="020B0503020204020204" charset="-122"/>
              </a:rPr>
              <a:t>不可达，可以进行回收。</a:t>
            </a:r>
            <a:endParaRPr lang="zh-CN" altLang="en-US" sz="1600">
              <a:latin typeface="微软雅黑" panose="020B0503020204020204" charset="-122"/>
              <a:ea typeface="微软雅黑" panose="020B0503020204020204" charset="-122"/>
            </a:endParaRPr>
          </a:p>
          <a:p>
            <a:endParaRPr lang="en-US" altLang="zh-CN" sz="1600" b="1">
              <a:solidFill>
                <a:schemeClr val="tx2"/>
              </a:solidFill>
              <a:latin typeface="微软雅黑 Light" panose="020B0502040204020203" pitchFamily="34" charset="-122"/>
              <a:ea typeface="微软雅黑 Light" panose="020B0502040204020203" pitchFamily="34" charset="-122"/>
            </a:endParaRPr>
          </a:p>
          <a:p>
            <a:r>
              <a:rPr lang="zh-CN" altLang="en-US" sz="1600" b="1">
                <a:solidFill>
                  <a:schemeClr val="tx2"/>
                </a:solidFill>
                <a:latin typeface="微软雅黑 Light" panose="020B0502040204020203" pitchFamily="34" charset="-122"/>
                <a:ea typeface="微软雅黑 Light" panose="020B0502040204020203" pitchFamily="34" charset="-122"/>
              </a:rPr>
              <a:t>重新标记：</a:t>
            </a:r>
            <a:r>
              <a:rPr lang="en-US" altLang="zh-CN"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stop-the-world</a:t>
            </a:r>
            <a:r>
              <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mn-ea"/>
              </a:rPr>
              <a:t>，修正并发标记期间导致的标记变动</a:t>
            </a:r>
            <a:endParaRPr lang="zh-CN" altLang="en-US" sz="1600" b="1" kern="100" dirty="0">
              <a:solidFill>
                <a:schemeClr val="tx2"/>
              </a:solidFill>
              <a:latin typeface="微软雅黑 Light" panose="020B0502040204020203" pitchFamily="34" charset="-122"/>
              <a:ea typeface="微软雅黑 Light" panose="020B0502040204020203" pitchFamily="34" charset="-122"/>
              <a:cs typeface="微软雅黑" panose="020B0503020204020204" charset="-122"/>
              <a:sym typeface="微软雅黑" panose="020B0503020204020204" charset="-122"/>
            </a:endParaRPr>
          </a:p>
          <a:p>
            <a:r>
              <a:rPr lang="zh-CN" altLang="en-US" sz="1600" b="1">
                <a:latin typeface="微软雅黑" panose="020B0503020204020204" charset="-122"/>
                <a:ea typeface="微软雅黑" panose="020B0503020204020204" charset="-122"/>
              </a:rPr>
              <a:t>原则：能接受“</a:t>
            </a:r>
            <a:r>
              <a:rPr kumimoji="1" lang="zh-CN" altLang="en-US" sz="1600" b="1">
                <a:latin typeface="微软雅黑" panose="020B0503020204020204" charset="-122"/>
                <a:ea typeface="微软雅黑" panose="020B0503020204020204" charset="-122"/>
              </a:rPr>
              <a:t>该清理的标记为不清理</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漏标”，不能接受“不该清理的标记为该清理</a:t>
            </a:r>
            <a:r>
              <a:rPr kumimoji="1" lang="en-US" altLang="zh-CN" sz="1600" b="1">
                <a:latin typeface="微软雅黑" panose="020B0503020204020204" charset="-122"/>
                <a:ea typeface="微软雅黑" panose="020B0503020204020204" charset="-122"/>
              </a:rPr>
              <a:t>-</a:t>
            </a:r>
            <a:r>
              <a:rPr kumimoji="1" lang="zh-CN" altLang="en-US" sz="1600" b="1">
                <a:latin typeface="微软雅黑" panose="020B0503020204020204" charset="-122"/>
                <a:ea typeface="微软雅黑" panose="020B0503020204020204" charset="-122"/>
              </a:rPr>
              <a:t>错标”</a:t>
            </a:r>
            <a:endParaRPr kumimoji="1" lang="en-US" altLang="zh-CN" sz="1600" b="1">
              <a:latin typeface="微软雅黑" panose="020B0503020204020204" charset="-122"/>
              <a:ea typeface="微软雅黑" panose="020B0503020204020204" charset="-122"/>
            </a:endParaRPr>
          </a:p>
          <a:p>
            <a:r>
              <a:rPr kumimoji="1" lang="zh-CN" altLang="en-US" sz="1600" b="1">
                <a:latin typeface="微软雅黑" panose="020B0503020204020204" charset="-122"/>
                <a:ea typeface="微软雅黑" panose="020B0503020204020204" charset="-122"/>
              </a:rPr>
              <a:t>发生“错标”需要在</a:t>
            </a:r>
            <a:r>
              <a:rPr kumimoji="1" lang="zh-CN" altLang="en-US" sz="1600" b="1">
                <a:solidFill>
                  <a:srgbClr val="FF0000"/>
                </a:solidFill>
                <a:latin typeface="微软雅黑" panose="020B0503020204020204" charset="-122"/>
                <a:ea typeface="微软雅黑" panose="020B0503020204020204" charset="-122"/>
              </a:rPr>
              <a:t>并发标记过程中同时满足</a:t>
            </a:r>
            <a:r>
              <a:rPr kumimoji="1" lang="zh-CN" altLang="en-US" sz="1600" b="1">
                <a:latin typeface="微软雅黑" panose="020B0503020204020204" charset="-122"/>
                <a:ea typeface="微软雅黑" panose="020B0503020204020204" charset="-122"/>
              </a:rPr>
              <a:t>如下两条事情：</a:t>
            </a:r>
            <a:endParaRPr kumimoji="1" lang="en-US" altLang="zh-CN" sz="1600" b="1">
              <a:latin typeface="微软雅黑" panose="020B0503020204020204" charset="-122"/>
              <a:ea typeface="微软雅黑" panose="020B0503020204020204" charset="-122"/>
            </a:endParaRPr>
          </a:p>
          <a:p>
            <a:pPr marL="342900" indent="-342900">
              <a:buFont typeface="+mj-lt"/>
              <a:buAutoNum type="arabicPeriod"/>
            </a:pPr>
            <a:r>
              <a:rPr lang="zh-CN" altLang="en-US" sz="1600"/>
              <a:t>插入了一条</a:t>
            </a:r>
            <a:r>
              <a:rPr lang="zh-CN" altLang="en-US" sz="1600">
                <a:solidFill>
                  <a:schemeClr val="bg1">
                    <a:lumMod val="75000"/>
                  </a:schemeClr>
                </a:solidFill>
              </a:rPr>
              <a:t>或者多条</a:t>
            </a:r>
            <a:r>
              <a:rPr lang="zh-CN" altLang="en-US" sz="1600"/>
              <a:t>黑色到白色对象的引用</a:t>
            </a:r>
            <a:endParaRPr lang="zh-CN" altLang="en-US" sz="1600"/>
          </a:p>
          <a:p>
            <a:pPr marL="342900" indent="-342900">
              <a:buFont typeface="+mj-lt"/>
              <a:buAutoNum type="arabicPeriod"/>
            </a:pPr>
            <a:r>
              <a:rPr lang="zh-CN" altLang="en-US" sz="1600"/>
              <a:t>删除了全部从灰色到白色对象的引用</a:t>
            </a:r>
            <a:endParaRPr lang="zh-CN" altLang="en-US" sz="1600"/>
          </a:p>
          <a:p>
            <a:endParaRPr lang="en-US" altLang="zh-CN" sz="1400"/>
          </a:p>
          <a:p>
            <a:r>
              <a:rPr lang="en-US" altLang="zh-CN" sz="1400"/>
              <a:t>GC</a:t>
            </a:r>
            <a:r>
              <a:rPr lang="zh-CN" altLang="en-US" sz="1400"/>
              <a:t>线程：扫描完成了</a:t>
            </a:r>
            <a:r>
              <a:rPr lang="en-US" altLang="zh-CN" sz="1400"/>
              <a:t>A(A</a:t>
            </a:r>
            <a:r>
              <a:rPr lang="zh-CN" altLang="en-US" sz="1400"/>
              <a:t>黑</a:t>
            </a:r>
            <a:r>
              <a:rPr lang="en-US" altLang="zh-CN" sz="1400"/>
              <a:t>)</a:t>
            </a:r>
            <a:r>
              <a:rPr lang="zh-CN" altLang="en-US" sz="1400"/>
              <a:t>，访问到了</a:t>
            </a:r>
            <a:r>
              <a:rPr lang="en-US" altLang="zh-CN" sz="1400"/>
              <a:t>C(C</a:t>
            </a:r>
            <a:r>
              <a:rPr lang="zh-CN" altLang="en-US" sz="1400"/>
              <a:t>灰</a:t>
            </a:r>
            <a:r>
              <a:rPr lang="en-US" altLang="zh-CN" sz="1400"/>
              <a:t>)</a:t>
            </a:r>
            <a:endParaRPr lang="en-US" altLang="zh-CN" sz="1400"/>
          </a:p>
          <a:p>
            <a:r>
              <a:rPr lang="zh-CN" altLang="en-US" sz="1400"/>
              <a:t>用户线程：删除了</a:t>
            </a:r>
            <a:r>
              <a:rPr lang="en-US" altLang="zh-CN" sz="1400"/>
              <a:t>C-&gt;D</a:t>
            </a:r>
            <a:r>
              <a:rPr lang="zh-CN" altLang="en-US" sz="1400"/>
              <a:t>的引用，新增了</a:t>
            </a:r>
            <a:r>
              <a:rPr lang="en-US" altLang="zh-CN" sz="1400"/>
              <a:t>A-&gt;D</a:t>
            </a:r>
            <a:r>
              <a:rPr lang="zh-CN" altLang="en-US" sz="1400"/>
              <a:t>的引用</a:t>
            </a:r>
            <a:endParaRPr lang="en-US" altLang="zh-CN" sz="1400"/>
          </a:p>
          <a:p>
            <a:r>
              <a:rPr lang="zh-CN" altLang="en-US" sz="1400"/>
              <a:t>后果：</a:t>
            </a:r>
            <a:r>
              <a:rPr lang="en-US" altLang="zh-CN" sz="1400"/>
              <a:t>D</a:t>
            </a:r>
            <a:r>
              <a:rPr lang="zh-CN" altLang="en-US" sz="1400"/>
              <a:t>最终被标记为白色（应该被标记为黑色），白色会被清除（错标）</a:t>
            </a:r>
            <a:endParaRPr kumimoji="1" lang="en-US" altLang="zh-CN" sz="1400">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1"/>
          <a:stretch>
            <a:fillRect/>
          </a:stretch>
        </p:blipFill>
        <p:spPr>
          <a:xfrm>
            <a:off x="8868152" y="1524000"/>
            <a:ext cx="2942847" cy="2286000"/>
          </a:xfrm>
          <a:prstGeom prst="rect">
            <a:avLst/>
          </a:prstGeom>
        </p:spPr>
      </p:pic>
      <p:pic>
        <p:nvPicPr>
          <p:cNvPr id="9" name="图片 8"/>
          <p:cNvPicPr>
            <a:picLocks noChangeAspect="1"/>
          </p:cNvPicPr>
          <p:nvPr/>
        </p:nvPicPr>
        <p:blipFill rotWithShape="1">
          <a:blip r:embed="rId2"/>
          <a:srcRect t="4749"/>
          <a:stretch>
            <a:fillRect/>
          </a:stretch>
        </p:blipFill>
        <p:spPr>
          <a:xfrm>
            <a:off x="8868152" y="1524000"/>
            <a:ext cx="2942847" cy="3056634"/>
          </a:xfrm>
          <a:prstGeom prst="rect">
            <a:avLst/>
          </a:prstGeom>
        </p:spPr>
      </p:pic>
      <p:pic>
        <p:nvPicPr>
          <p:cNvPr id="11" name="图片 10"/>
          <p:cNvPicPr>
            <a:picLocks noChangeAspect="1"/>
          </p:cNvPicPr>
          <p:nvPr/>
        </p:nvPicPr>
        <p:blipFill>
          <a:blip r:embed="rId3"/>
          <a:stretch>
            <a:fillRect/>
          </a:stretch>
        </p:blipFill>
        <p:spPr>
          <a:xfrm>
            <a:off x="8809708" y="1399674"/>
            <a:ext cx="3059733" cy="3400926"/>
          </a:xfrm>
          <a:prstGeom prst="rect">
            <a:avLst/>
          </a:prstGeom>
        </p:spPr>
      </p:pic>
      <p:pic>
        <p:nvPicPr>
          <p:cNvPr id="12" name="图片 11"/>
          <p:cNvPicPr>
            <a:picLocks noChangeAspect="1"/>
          </p:cNvPicPr>
          <p:nvPr/>
        </p:nvPicPr>
        <p:blipFill>
          <a:blip r:embed="rId4"/>
          <a:stretch>
            <a:fillRect/>
          </a:stretch>
        </p:blipFill>
        <p:spPr>
          <a:xfrm>
            <a:off x="8670660" y="1473200"/>
            <a:ext cx="3199171" cy="3479800"/>
          </a:xfrm>
          <a:prstGeom prst="rect">
            <a:avLst/>
          </a:prstGeom>
        </p:spPr>
      </p:pic>
      <p:pic>
        <p:nvPicPr>
          <p:cNvPr id="13" name="图片 12"/>
          <p:cNvPicPr>
            <a:picLocks noChangeAspect="1"/>
          </p:cNvPicPr>
          <p:nvPr/>
        </p:nvPicPr>
        <p:blipFill>
          <a:blip r:embed="rId5"/>
          <a:stretch>
            <a:fillRect/>
          </a:stretch>
        </p:blipFill>
        <p:spPr>
          <a:xfrm>
            <a:off x="8670660" y="3176337"/>
            <a:ext cx="3160361" cy="3400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6" end="1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8" end="1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2" end="2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23" end="2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CMS</a:t>
            </a:r>
            <a:r>
              <a:rPr lang="zh-CN" altLang="en-US" sz="1600" b="1" spc="100" dirty="0">
                <a:solidFill>
                  <a:schemeClr val="tx2"/>
                </a:solidFill>
                <a:latin typeface="微软雅黑" panose="020B0503020204020204" charset="-122"/>
              </a:rPr>
              <a:t>的标记算法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三色标记法</a:t>
            </a:r>
            <a:r>
              <a:rPr lang="en-US" altLang="zh-CN" sz="1600" b="1" spc="100" dirty="0">
                <a:solidFill>
                  <a:schemeClr val="tx2"/>
                </a:solidFill>
                <a:latin typeface="微软雅黑" panose="020B0503020204020204" charset="-122"/>
              </a:rPr>
              <a:t>[</a:t>
            </a:r>
            <a:r>
              <a:rPr lang="zh-CN" altLang="en-US" sz="1600" b="1" spc="100" dirty="0">
                <a:solidFill>
                  <a:schemeClr val="tx2"/>
                </a:solidFill>
                <a:latin typeface="微软雅黑" panose="020B0503020204020204" charset="-122"/>
              </a:rPr>
              <a:t>高阶</a:t>
            </a:r>
            <a:r>
              <a:rPr lang="en-US" altLang="zh-CN" sz="1600" b="1" spc="100" dirty="0">
                <a:solidFill>
                  <a:schemeClr val="tx2"/>
                </a:solidFill>
                <a:latin typeface="微软雅黑" panose="020B0503020204020204" charset="-122"/>
              </a:rPr>
              <a:t>]</a:t>
            </a:r>
            <a:endParaRPr sz="1600" b="1" dirty="0">
              <a:solidFill>
                <a:schemeClr val="tx2"/>
              </a:solidFill>
            </a:endParaRPr>
          </a:p>
        </p:txBody>
      </p:sp>
      <p:sp>
        <p:nvSpPr>
          <p:cNvPr id="4" name="文本框 3"/>
          <p:cNvSpPr txBox="1"/>
          <p:nvPr/>
        </p:nvSpPr>
        <p:spPr>
          <a:xfrm>
            <a:off x="304800" y="381000"/>
            <a:ext cx="8763000" cy="4770537"/>
          </a:xfrm>
          <a:prstGeom prst="rect">
            <a:avLst/>
          </a:prstGeom>
          <a:noFill/>
        </p:spPr>
        <p:txBody>
          <a:bodyPr wrap="square" rtlCol="0">
            <a:spAutoFit/>
          </a:bodyPr>
          <a:lstStyle/>
          <a:p>
            <a:r>
              <a:rPr kumimoji="1" lang="zh-CN" altLang="en-US" b="1">
                <a:latin typeface="微软雅黑" panose="020B0503020204020204" charset="-122"/>
                <a:ea typeface="微软雅黑" panose="020B0503020204020204" charset="-122"/>
              </a:rPr>
              <a:t>发生“错标”需要在</a:t>
            </a:r>
            <a:r>
              <a:rPr kumimoji="1" lang="zh-CN" altLang="en-US" b="1">
                <a:solidFill>
                  <a:srgbClr val="FF0000"/>
                </a:solidFill>
                <a:latin typeface="微软雅黑" panose="020B0503020204020204" charset="-122"/>
                <a:ea typeface="微软雅黑" panose="020B0503020204020204" charset="-122"/>
              </a:rPr>
              <a:t>并发标记过程中同时满足</a:t>
            </a:r>
            <a:r>
              <a:rPr kumimoji="1" lang="zh-CN" altLang="en-US" b="1">
                <a:latin typeface="微软雅黑" panose="020B0503020204020204" charset="-122"/>
                <a:ea typeface="微软雅黑" panose="020B0503020204020204" charset="-122"/>
              </a:rPr>
              <a:t>如下两条事情：</a:t>
            </a:r>
            <a:endParaRPr kumimoji="1" lang="en-US" altLang="zh-CN" b="1">
              <a:latin typeface="微软雅黑" panose="020B0503020204020204" charset="-122"/>
              <a:ea typeface="微软雅黑" panose="020B0503020204020204" charset="-122"/>
            </a:endParaRPr>
          </a:p>
          <a:p>
            <a:pPr marL="342900" indent="-342900">
              <a:buFont typeface="+mj-lt"/>
              <a:buAutoNum type="arabicPeriod"/>
            </a:pPr>
            <a:r>
              <a:rPr lang="zh-CN" altLang="en-US"/>
              <a:t>插入了一条</a:t>
            </a:r>
            <a:r>
              <a:rPr lang="zh-CN" altLang="en-US">
                <a:solidFill>
                  <a:schemeClr val="bg1">
                    <a:lumMod val="75000"/>
                  </a:schemeClr>
                </a:solidFill>
              </a:rPr>
              <a:t>或者多条</a:t>
            </a:r>
            <a:r>
              <a:rPr lang="zh-CN" altLang="en-US"/>
              <a:t>黑色到白色对象的引用</a:t>
            </a:r>
            <a:endParaRPr lang="zh-CN" altLang="en-US"/>
          </a:p>
          <a:p>
            <a:pPr marL="342900" indent="-342900">
              <a:buFont typeface="+mj-lt"/>
              <a:buAutoNum type="arabicPeriod"/>
            </a:pPr>
            <a:r>
              <a:rPr lang="zh-CN" altLang="en-US"/>
              <a:t>删除了全部从灰色到白色对象的引用</a:t>
            </a:r>
            <a:endParaRPr lang="zh-CN" altLang="en-US"/>
          </a:p>
          <a:p>
            <a:endParaRPr kumimoji="1" lang="en-US" altLang="zh-CN"/>
          </a:p>
          <a:p>
            <a:pPr marL="285750" indent="-285750">
              <a:buFont typeface="Wingdings" panose="05000000000000000000" pitchFamily="2" charset="2"/>
              <a:buChar char="n"/>
            </a:pPr>
            <a:r>
              <a:rPr kumimoji="1" lang="zh-CN" altLang="en-US" sz="1600"/>
              <a:t>解决思路：在并发标记过程中记录其中一种情况即可</a:t>
            </a:r>
            <a:endParaRPr kumimoji="1" lang="en-US" altLang="zh-CN" sz="1600"/>
          </a:p>
          <a:p>
            <a:pPr marL="285750" indent="-285750">
              <a:buFont typeface="Wingdings" panose="05000000000000000000" pitchFamily="2" charset="2"/>
              <a:buChar char="n"/>
            </a:pPr>
            <a:r>
              <a:rPr kumimoji="1" lang="zh-CN" altLang="en-US" sz="1600">
                <a:latin typeface="微软雅黑" panose="020B0503020204020204" charset="-122"/>
                <a:ea typeface="微软雅黑" panose="020B0503020204020204" charset="-122"/>
              </a:rPr>
              <a:t>二种解决办法：</a:t>
            </a:r>
            <a:endParaRPr kumimoji="1" lang="en-US" altLang="zh-CN" sz="160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增量更新（</a:t>
            </a:r>
            <a:r>
              <a:rPr lang="en-US" altLang="zh-CN" sz="1600">
                <a:latin typeface="微软雅黑" panose="020B0503020204020204" charset="-122"/>
                <a:ea typeface="微软雅黑" panose="020B0503020204020204" charset="-122"/>
              </a:rPr>
              <a:t>CMS</a:t>
            </a:r>
            <a:r>
              <a:rPr lang="zh-CN" altLang="en-US" sz="1600">
                <a:latin typeface="微软雅黑" panose="020B0503020204020204" charset="-122"/>
                <a:ea typeface="微软雅黑" panose="020B0503020204020204" charset="-122"/>
              </a:rPr>
              <a:t>的选择）：记录</a:t>
            </a:r>
            <a:r>
              <a:rPr lang="en-US" altLang="zh-CN" sz="1600">
                <a:latin typeface="微软雅黑" panose="020B0503020204020204" charset="-122"/>
                <a:ea typeface="微软雅黑" panose="020B0503020204020204" charset="-122"/>
              </a:rPr>
              <a:t>1</a:t>
            </a:r>
            <a:endParaRPr lang="en-US" altLang="zh-CN" sz="1600">
              <a:latin typeface="微软雅黑" panose="020B0503020204020204" charset="-122"/>
              <a:ea typeface="微软雅黑" panose="020B0503020204020204" charset="-122"/>
            </a:endParaRPr>
          </a:p>
          <a:p>
            <a:pPr marL="800100" lvl="1"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并发标记阶段：</a:t>
            </a:r>
            <a:r>
              <a:rPr lang="zh-CN" altLang="en-US" sz="1600"/>
              <a:t>把新插入的引用记录下来</a:t>
            </a:r>
            <a:r>
              <a:rPr lang="en-US" altLang="zh-CN" sz="1200"/>
              <a:t>[</a:t>
            </a:r>
            <a:r>
              <a:rPr lang="zh-CN" altLang="en-US" sz="1200"/>
              <a:t>写屏障</a:t>
            </a:r>
            <a:r>
              <a:rPr lang="en-US" altLang="zh-CN" sz="1200"/>
              <a:t>]</a:t>
            </a:r>
            <a:r>
              <a:rPr lang="zh-CN" altLang="en-US" sz="1400">
                <a:solidFill>
                  <a:schemeClr val="accent2"/>
                </a:solidFill>
              </a:rPr>
              <a:t>（记录了</a:t>
            </a:r>
            <a:r>
              <a:rPr lang="en-US" altLang="zh-CN" sz="1400">
                <a:solidFill>
                  <a:schemeClr val="accent2"/>
                </a:solidFill>
              </a:rPr>
              <a:t>A[</a:t>
            </a:r>
            <a:r>
              <a:rPr lang="zh-CN" altLang="en-US" sz="1400">
                <a:solidFill>
                  <a:schemeClr val="accent2"/>
                </a:solidFill>
              </a:rPr>
              <a:t>黑</a:t>
            </a:r>
            <a:r>
              <a:rPr lang="en-US" altLang="zh-CN" sz="1400">
                <a:solidFill>
                  <a:schemeClr val="accent2"/>
                </a:solidFill>
              </a:rPr>
              <a:t>] -&gt; D[</a:t>
            </a:r>
            <a:r>
              <a:rPr lang="zh-CN" altLang="en-US" sz="1400">
                <a:solidFill>
                  <a:schemeClr val="accent2"/>
                </a:solidFill>
              </a:rPr>
              <a:t>白</a:t>
            </a:r>
            <a:r>
              <a:rPr lang="en-US" altLang="zh-CN" sz="1400">
                <a:solidFill>
                  <a:schemeClr val="accent2"/>
                </a:solidFill>
              </a:rPr>
              <a:t>]</a:t>
            </a:r>
            <a:r>
              <a:rPr lang="zh-CN" altLang="en-US" sz="1400">
                <a:solidFill>
                  <a:schemeClr val="accent2"/>
                </a:solidFill>
              </a:rPr>
              <a:t>）</a:t>
            </a:r>
            <a:endParaRPr lang="en-US" altLang="zh-CN" sz="1400">
              <a:solidFill>
                <a:schemeClr val="accent2"/>
              </a:solidFill>
            </a:endParaRPr>
          </a:p>
          <a:p>
            <a:pPr marL="800100" lvl="1" indent="-342900">
              <a:buFont typeface="Wingdings" panose="05000000000000000000" pitchFamily="2" charset="2"/>
              <a:buChar char="Ø"/>
            </a:pPr>
            <a:r>
              <a:rPr lang="zh-CN" altLang="en-US" sz="1600"/>
              <a:t>重新标记阶段：再以</a:t>
            </a:r>
            <a:r>
              <a:rPr lang="zh-CN" altLang="en-US" sz="1600">
                <a:solidFill>
                  <a:schemeClr val="accent2"/>
                </a:solidFill>
              </a:rPr>
              <a:t>黑色对象</a:t>
            </a:r>
            <a:r>
              <a:rPr lang="zh-CN" altLang="en-US" sz="1600"/>
              <a:t>为根重新扫描一次</a:t>
            </a:r>
            <a:r>
              <a:rPr lang="zh-CN" altLang="en-US" sz="1400">
                <a:solidFill>
                  <a:schemeClr val="accent2"/>
                </a:solidFill>
              </a:rPr>
              <a:t>（从</a:t>
            </a:r>
            <a:r>
              <a:rPr lang="en-US" altLang="zh-CN" sz="1400">
                <a:solidFill>
                  <a:schemeClr val="accent2"/>
                </a:solidFill>
              </a:rPr>
              <a:t>A</a:t>
            </a:r>
            <a:r>
              <a:rPr lang="zh-CN" altLang="en-US" sz="1400">
                <a:solidFill>
                  <a:schemeClr val="accent2"/>
                </a:solidFill>
              </a:rPr>
              <a:t>重新扫描，</a:t>
            </a:r>
            <a:r>
              <a:rPr lang="en-US" altLang="zh-CN" sz="1400">
                <a:solidFill>
                  <a:schemeClr val="accent2"/>
                </a:solidFill>
              </a:rPr>
              <a:t>D</a:t>
            </a:r>
            <a:r>
              <a:rPr lang="zh-CN" altLang="en-US" sz="1400">
                <a:solidFill>
                  <a:schemeClr val="accent2"/>
                </a:solidFill>
              </a:rPr>
              <a:t>变黑）</a:t>
            </a:r>
            <a:endParaRPr lang="en-US" altLang="zh-CN" sz="1400">
              <a:solidFill>
                <a:schemeClr val="accent2"/>
              </a:solidFill>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a:latin typeface="微软雅黑" panose="020B0503020204020204" charset="-122"/>
                <a:ea typeface="微软雅黑" panose="020B0503020204020204" charset="-122"/>
              </a:rPr>
              <a:t>原始快照（</a:t>
            </a:r>
            <a:r>
              <a:rPr lang="en-US" altLang="zh-CN" sz="1600">
                <a:latin typeface="微软雅黑" panose="020B0503020204020204" charset="-122"/>
                <a:ea typeface="微软雅黑" panose="020B0503020204020204" charset="-122"/>
              </a:rPr>
              <a:t>G1</a:t>
            </a:r>
            <a:r>
              <a:rPr lang="zh-CN" altLang="en-US" sz="1600">
                <a:latin typeface="微软雅黑" panose="020B0503020204020204" charset="-122"/>
                <a:ea typeface="微软雅黑" panose="020B0503020204020204" charset="-122"/>
              </a:rPr>
              <a:t>的选择）：记录</a:t>
            </a:r>
            <a:r>
              <a:rPr lang="en-US" altLang="zh-CN" sz="1600">
                <a:latin typeface="微软雅黑" panose="020B0503020204020204" charset="-122"/>
                <a:ea typeface="微软雅黑" panose="020B0503020204020204" charset="-122"/>
              </a:rPr>
              <a:t>2</a:t>
            </a:r>
            <a:endParaRPr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并发标记阶段：把</a:t>
            </a:r>
            <a:r>
              <a:rPr lang="zh-CN" altLang="en-US" sz="1600">
                <a:latin typeface="微软雅黑" panose="020B0503020204020204" charset="-122"/>
                <a:ea typeface="微软雅黑" panose="020B0503020204020204" charset="-122"/>
              </a:rPr>
              <a:t>删除的引用记录下来</a:t>
            </a:r>
            <a:r>
              <a:rPr lang="en-US" altLang="zh-CN" sz="120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写屏障</a:t>
            </a:r>
            <a:r>
              <a:rPr lang="en-US" altLang="zh-CN" sz="1200">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（记录了</a:t>
            </a:r>
            <a:r>
              <a:rPr lang="en-US" altLang="zh-CN" sz="1400">
                <a:solidFill>
                  <a:schemeClr val="accent2"/>
                </a:solidFill>
                <a:latin typeface="微软雅黑" panose="020B0503020204020204" charset="-122"/>
                <a:ea typeface="微软雅黑" panose="020B0503020204020204" charset="-122"/>
              </a:rPr>
              <a:t>C(</a:t>
            </a:r>
            <a:r>
              <a:rPr lang="zh-CN" altLang="en-US" sz="1400">
                <a:solidFill>
                  <a:schemeClr val="accent2"/>
                </a:solidFill>
                <a:latin typeface="微软雅黑" panose="020B0503020204020204" charset="-122"/>
                <a:ea typeface="微软雅黑" panose="020B0503020204020204" charset="-122"/>
              </a:rPr>
              <a:t>灰</a:t>
            </a:r>
            <a:r>
              <a:rPr lang="en-US" altLang="zh-CN" sz="1400">
                <a:solidFill>
                  <a:schemeClr val="accent2"/>
                </a:solidFill>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 </a:t>
            </a:r>
            <a:r>
              <a:rPr lang="en-US" altLang="zh-CN" sz="1400">
                <a:solidFill>
                  <a:schemeClr val="accent2"/>
                </a:solidFill>
                <a:latin typeface="微软雅黑" panose="020B0503020204020204" charset="-122"/>
                <a:ea typeface="微软雅黑" panose="020B0503020204020204" charset="-122"/>
              </a:rPr>
              <a:t>-&gt;D(</a:t>
            </a:r>
            <a:r>
              <a:rPr lang="zh-CN" altLang="en-US" sz="1400">
                <a:solidFill>
                  <a:schemeClr val="accent2"/>
                </a:solidFill>
                <a:latin typeface="微软雅黑" panose="020B0503020204020204" charset="-122"/>
                <a:ea typeface="微软雅黑" panose="020B0503020204020204" charset="-122"/>
              </a:rPr>
              <a:t>白</a:t>
            </a:r>
            <a:r>
              <a:rPr lang="en-US" altLang="zh-CN" sz="1400">
                <a:solidFill>
                  <a:schemeClr val="accent2"/>
                </a:solidFill>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a:t>
            </a:r>
            <a:endParaRPr kumimoji="1" lang="en-US" altLang="zh-CN" sz="1400">
              <a:solidFill>
                <a:schemeClr val="accent2"/>
              </a:solidFill>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重写标记阶段：把白色对象标记为黑色</a:t>
            </a:r>
            <a:r>
              <a:rPr kumimoji="1" lang="zh-CN" altLang="en-US" sz="1400">
                <a:solidFill>
                  <a:schemeClr val="accent2"/>
                </a:solidFill>
                <a:latin typeface="微软雅黑" panose="020B0503020204020204" charset="-122"/>
                <a:ea typeface="微软雅黑" panose="020B0503020204020204" charset="-122"/>
              </a:rPr>
              <a:t>（把</a:t>
            </a:r>
            <a:r>
              <a:rPr kumimoji="1" lang="en-US" altLang="zh-CN" sz="1400">
                <a:solidFill>
                  <a:schemeClr val="accent2"/>
                </a:solidFill>
                <a:latin typeface="微软雅黑" panose="020B0503020204020204" charset="-122"/>
                <a:ea typeface="微软雅黑" panose="020B0503020204020204" charset="-122"/>
              </a:rPr>
              <a:t>D</a:t>
            </a:r>
            <a:r>
              <a:rPr kumimoji="1" lang="zh-CN" altLang="en-US" sz="1400">
                <a:solidFill>
                  <a:schemeClr val="accent2"/>
                </a:solidFill>
                <a:latin typeface="微软雅黑" panose="020B0503020204020204" charset="-122"/>
                <a:ea typeface="微软雅黑" panose="020B0503020204020204" charset="-122"/>
              </a:rPr>
              <a:t>标记为黑色）</a:t>
            </a:r>
            <a:endParaRPr kumimoji="1" lang="en-US" altLang="zh-CN" sz="1400">
              <a:solidFill>
                <a:schemeClr val="accent2"/>
              </a:solidFill>
              <a:latin typeface="微软雅黑" panose="020B0503020204020204" charset="-122"/>
              <a:ea typeface="微软雅黑" panose="020B0503020204020204" charset="-122"/>
            </a:endParaRPr>
          </a:p>
          <a:p>
            <a:endParaRPr kumimoji="1" lang="en-US" altLang="zh-CN" sz="1400">
              <a:solidFill>
                <a:schemeClr val="accent2"/>
              </a:solidFill>
              <a:latin typeface="微软雅黑" panose="020B0503020204020204" charset="-122"/>
              <a:ea typeface="微软雅黑" panose="020B0503020204020204" charset="-122"/>
            </a:endParaRPr>
          </a:p>
          <a:p>
            <a:endParaRPr kumimoji="1" lang="en-US" altLang="zh-CN" sz="1400">
              <a:solidFill>
                <a:schemeClr val="accent2"/>
              </a:solidFill>
              <a:latin typeface="微软雅黑" panose="020B0503020204020204" charset="-122"/>
              <a:ea typeface="微软雅黑" panose="020B0503020204020204" charset="-122"/>
            </a:endParaRPr>
          </a:p>
          <a:p>
            <a:pPr marL="285750" indent="-285750">
              <a:buFont typeface="Wingdings" panose="05000000000000000000" pitchFamily="2" charset="2"/>
              <a:buChar char="n"/>
            </a:pPr>
            <a:r>
              <a:rPr kumimoji="1" lang="zh-CN" altLang="en-US" sz="1600">
                <a:latin typeface="微软雅黑" panose="020B0503020204020204" charset="-122"/>
                <a:ea typeface="微软雅黑" panose="020B0503020204020204" charset="-122"/>
              </a:rPr>
              <a:t>二种解决办法优缺点：</a:t>
            </a:r>
            <a:endParaRPr kumimoji="1"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n"/>
            </a:pPr>
            <a:r>
              <a:rPr kumimoji="1" lang="zh-CN" altLang="en-US" sz="1400">
                <a:latin typeface="微软雅黑" panose="020B0503020204020204" charset="-122"/>
                <a:ea typeface="微软雅黑" panose="020B0503020204020204" charset="-122"/>
              </a:rPr>
              <a:t>增量更新：速度慢，准确</a:t>
            </a:r>
            <a:endParaRPr kumimoji="1" lang="en-US" altLang="zh-CN" sz="1400">
              <a:latin typeface="微软雅黑" panose="020B0503020204020204" charset="-122"/>
              <a:ea typeface="微软雅黑" panose="020B0503020204020204" charset="-122"/>
            </a:endParaRPr>
          </a:p>
          <a:p>
            <a:pPr marL="742950" lvl="1" indent="-285750">
              <a:buFont typeface="Wingdings" panose="05000000000000000000" pitchFamily="2" charset="2"/>
              <a:buChar char="n"/>
            </a:pPr>
            <a:r>
              <a:rPr kumimoji="1" lang="zh-CN" altLang="en-US" sz="1400">
                <a:latin typeface="微软雅黑" panose="020B0503020204020204" charset="-122"/>
                <a:ea typeface="微软雅黑" panose="020B0503020204020204" charset="-122"/>
              </a:rPr>
              <a:t>原始快照：速度快，不准确</a:t>
            </a:r>
            <a:endParaRPr kumimoji="1" lang="en-US" altLang="zh-CN" sz="1400">
              <a:latin typeface="微软雅黑" panose="020B0503020204020204" charset="-122"/>
              <a:ea typeface="微软雅黑" panose="020B0503020204020204" charset="-122"/>
            </a:endParaRPr>
          </a:p>
        </p:txBody>
      </p:sp>
      <p:pic>
        <p:nvPicPr>
          <p:cNvPr id="13" name="图片 12"/>
          <p:cNvPicPr>
            <a:picLocks noChangeAspect="1"/>
          </p:cNvPicPr>
          <p:nvPr/>
        </p:nvPicPr>
        <p:blipFill>
          <a:blip r:embed="rId1"/>
          <a:stretch>
            <a:fillRect/>
          </a:stretch>
        </p:blipFill>
        <p:spPr>
          <a:xfrm>
            <a:off x="9067800" y="259045"/>
            <a:ext cx="2819400" cy="3034011"/>
          </a:xfrm>
          <a:prstGeom prst="rect">
            <a:avLst/>
          </a:prstGeom>
        </p:spPr>
      </p:pic>
      <p:sp>
        <p:nvSpPr>
          <p:cNvPr id="3" name="文本框 2"/>
          <p:cNvSpPr txBox="1"/>
          <p:nvPr/>
        </p:nvSpPr>
        <p:spPr>
          <a:xfrm>
            <a:off x="457200" y="5562600"/>
            <a:ext cx="3845925" cy="369332"/>
          </a:xfrm>
          <a:prstGeom prst="rect">
            <a:avLst/>
          </a:prstGeom>
          <a:noFill/>
        </p:spPr>
        <p:txBody>
          <a:bodyPr wrap="none" rtlCol="0">
            <a:spAutoFit/>
          </a:bodyPr>
          <a:lstStyle/>
          <a:p>
            <a:r>
              <a:rPr kumimoji="1" lang="zh-CN" altLang="en-US" b="1">
                <a:solidFill>
                  <a:schemeClr val="tx2"/>
                </a:solidFill>
              </a:rPr>
              <a:t>拓展：</a:t>
            </a:r>
            <a:r>
              <a:rPr kumimoji="1" lang="en-US" altLang="zh-CN" b="1">
                <a:solidFill>
                  <a:schemeClr val="tx2"/>
                </a:solidFill>
              </a:rPr>
              <a:t>Go</a:t>
            </a:r>
            <a:r>
              <a:rPr kumimoji="1" lang="zh-CN" altLang="en-US" b="1">
                <a:solidFill>
                  <a:schemeClr val="tx2"/>
                </a:solidFill>
              </a:rPr>
              <a:t>的</a:t>
            </a:r>
            <a:r>
              <a:rPr kumimoji="1" lang="en-US" altLang="zh-CN" b="1">
                <a:solidFill>
                  <a:schemeClr val="tx2"/>
                </a:solidFill>
              </a:rPr>
              <a:t>GC</a:t>
            </a:r>
            <a:r>
              <a:rPr kumimoji="1" lang="zh-CN" altLang="en-US" b="1">
                <a:solidFill>
                  <a:schemeClr val="tx2"/>
                </a:solidFill>
              </a:rPr>
              <a:t>也采用了三色标记法</a:t>
            </a:r>
            <a:endParaRPr kumimoji="1" lang="zh-CN" altLang="en-US"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G1</a:t>
            </a:r>
            <a:endParaRPr sz="1600" b="1" dirty="0">
              <a:solidFill>
                <a:schemeClr val="tx2"/>
              </a:solidFill>
            </a:endParaRPr>
          </a:p>
        </p:txBody>
      </p:sp>
      <p:sp>
        <p:nvSpPr>
          <p:cNvPr id="5" name="文本框 4"/>
          <p:cNvSpPr txBox="1"/>
          <p:nvPr/>
        </p:nvSpPr>
        <p:spPr>
          <a:xfrm>
            <a:off x="328174" y="349018"/>
            <a:ext cx="10492225" cy="6093976"/>
          </a:xfrm>
          <a:prstGeom prst="rect">
            <a:avLst/>
          </a:prstGeom>
          <a:noFill/>
        </p:spPr>
        <p:txBody>
          <a:bodyPr wrap="square" rtlCol="0">
            <a:spAutoFit/>
          </a:bodyPr>
          <a:lstStyle/>
          <a:p>
            <a:r>
              <a:rPr lang="en-US" altLang="zh-CN" spc="100" dirty="0">
                <a:latin typeface="微软雅黑" panose="020B0503020204020204" charset="-122"/>
              </a:rPr>
              <a:t>G1</a:t>
            </a:r>
            <a:r>
              <a:rPr lang="zh-CN" altLang="en-US" spc="100" dirty="0">
                <a:latin typeface="微软雅黑" panose="020B0503020204020204" charset="-122"/>
              </a:rPr>
              <a:t>：</a:t>
            </a:r>
            <a:r>
              <a:rPr lang="en-US" altLang="zh-CN"/>
              <a:t>Garbage First</a:t>
            </a:r>
            <a:r>
              <a:rPr lang="zh-CN" altLang="en-US"/>
              <a:t>，垃圾回收的里程碑，一种以获取最短回收停顿时间为目标的收集器。局部收集的设计思路，基于</a:t>
            </a:r>
            <a:r>
              <a:rPr lang="en-US" altLang="zh-CN"/>
              <a:t>Regin</a:t>
            </a:r>
            <a:r>
              <a:rPr lang="zh-CN" altLang="en-US"/>
              <a:t>的内存分布形式，</a:t>
            </a:r>
            <a:r>
              <a:rPr lang="en-US" altLang="zh-CN"/>
              <a:t> JDK7</a:t>
            </a:r>
            <a:r>
              <a:rPr lang="zh-CN" altLang="en-US"/>
              <a:t>首发，</a:t>
            </a:r>
            <a:r>
              <a:rPr lang="en-US" altLang="zh-CN"/>
              <a:t>JDK9</a:t>
            </a:r>
            <a:r>
              <a:rPr lang="zh-CN" altLang="en-US"/>
              <a:t>的默认垃圾收集器，目标是取代</a:t>
            </a:r>
            <a:r>
              <a:rPr lang="en-US" altLang="zh-CN"/>
              <a:t>CMS</a:t>
            </a:r>
            <a:r>
              <a:rPr lang="zh-CN" altLang="en-US"/>
              <a:t>。</a:t>
            </a:r>
            <a:endParaRPr kumimoji="1" lang="en-US" altLang="zh-CN"/>
          </a:p>
          <a:p>
            <a:pPr marL="285750" indent="-285750">
              <a:buFont typeface="Wingdings" panose="05000000000000000000" pitchFamily="2" charset="2"/>
              <a:buChar char="Ø"/>
            </a:pPr>
            <a:r>
              <a:rPr kumimoji="1" lang="zh-CN" altLang="en-US"/>
              <a:t>垃圾识别算法：可达性分析法</a:t>
            </a:r>
            <a:endParaRPr kumimoji="1" lang="en-US" altLang="zh-CN"/>
          </a:p>
          <a:p>
            <a:pPr marL="285750" indent="-285750">
              <a:buFont typeface="Wingdings" panose="05000000000000000000" pitchFamily="2" charset="2"/>
              <a:buChar char="Ø"/>
            </a:pPr>
            <a:r>
              <a:rPr kumimoji="1" lang="zh-CN" altLang="en-US"/>
              <a:t>垃圾清理算法：复制算法</a:t>
            </a:r>
            <a:r>
              <a:rPr kumimoji="1" lang="zh-CN" altLang="en-US" sz="1200"/>
              <a:t>（从一个</a:t>
            </a:r>
            <a:r>
              <a:rPr kumimoji="1" lang="en-US" altLang="zh-CN" sz="1200"/>
              <a:t>regin</a:t>
            </a:r>
            <a:r>
              <a:rPr kumimoji="1" lang="zh-CN" altLang="en-US" sz="1200"/>
              <a:t>复制到另一个</a:t>
            </a:r>
            <a:r>
              <a:rPr kumimoji="1" lang="en-US" altLang="zh-CN" sz="1200"/>
              <a:t>regin</a:t>
            </a:r>
            <a:r>
              <a:rPr kumimoji="1" lang="zh-CN" altLang="en-US" sz="1200"/>
              <a:t>）</a:t>
            </a:r>
            <a:endParaRPr kumimoji="1" lang="en-US" altLang="zh-CN"/>
          </a:p>
          <a:p>
            <a:pPr marL="285750" indent="-285750">
              <a:buFont typeface="Wingdings" panose="05000000000000000000" pitchFamily="2" charset="2"/>
              <a:buChar char="Ø"/>
            </a:pPr>
            <a:r>
              <a:rPr kumimoji="1" lang="zh-CN" altLang="en-US"/>
              <a:t>内存分布形式：</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a:p>
            <a:endParaRPr kumimoji="1" lang="en-US" altLang="zh-CN"/>
          </a:p>
          <a:p>
            <a:pPr marL="285750" indent="-285750">
              <a:buFont typeface="Wingdings" panose="05000000000000000000" pitchFamily="2" charset="2"/>
              <a:buChar char="Ø"/>
            </a:pPr>
            <a:r>
              <a:rPr kumimoji="1" lang="en-US" altLang="zh-CN" sz="1600"/>
              <a:t>G1</a:t>
            </a:r>
            <a:r>
              <a:rPr kumimoji="1" lang="zh-CN" altLang="en-US" sz="1600"/>
              <a:t>中的</a:t>
            </a:r>
            <a:r>
              <a:rPr kumimoji="1" lang="en-US" altLang="zh-CN" sz="1600"/>
              <a:t>GC</a:t>
            </a:r>
            <a:r>
              <a:rPr kumimoji="1" lang="zh-CN" altLang="en-US" sz="1600"/>
              <a:t>：</a:t>
            </a:r>
            <a:endParaRPr kumimoji="1" lang="en-US" altLang="zh-CN" sz="1600"/>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Young</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a:t>
            </a:r>
            <a:r>
              <a:rPr kumimoji="1" lang="en-GB"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区满则触发，同时回收大对象垃圾</a:t>
            </a:r>
            <a:endParaRPr kumimoji="1" lang="en-US" altLang="zh-CN" sz="140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eden</a:t>
            </a:r>
            <a:r>
              <a:rPr kumimoji="1" lang="zh-CN" altLang="en-US" sz="1400">
                <a:latin typeface="微软雅黑 Light" panose="020B0502040204020203" pitchFamily="34" charset="-122"/>
                <a:ea typeface="微软雅黑 Light" panose="020B0502040204020203" pitchFamily="34" charset="-122"/>
              </a:rPr>
              <a:t>到</a:t>
            </a:r>
            <a:r>
              <a:rPr kumimoji="1" lang="en-US" altLang="zh-CN" sz="1400">
                <a:latin typeface="微软雅黑 Light" panose="020B0502040204020203" pitchFamily="34" charset="-122"/>
                <a:ea typeface="微软雅黑 Light" panose="020B0502040204020203" pitchFamily="34" charset="-122"/>
              </a:rPr>
              <a:t>surivor</a:t>
            </a:r>
            <a:r>
              <a:rPr kumimoji="1" lang="zh-CN" altLang="en-US" sz="1400">
                <a:latin typeface="微软雅黑 Light" panose="020B0502040204020203" pitchFamily="34" charset="-122"/>
                <a:ea typeface="微软雅黑 Light" panose="020B0502040204020203" pitchFamily="34" charset="-122"/>
              </a:rPr>
              <a:t>的复制；新生代到老年代的晋升和之前一样</a:t>
            </a:r>
            <a:endParaRPr kumimoji="1" lang="en-US" altLang="zh-CN" sz="1400">
              <a:latin typeface="微软雅黑 Light" panose="020B0502040204020203" pitchFamily="34" charset="-122"/>
              <a:ea typeface="微软雅黑 Light" panose="020B0502040204020203" pitchFamily="34" charset="-122"/>
            </a:endParaRPr>
          </a:p>
          <a:p>
            <a:pPr marL="1200150" lvl="2" indent="-285750">
              <a:buFont typeface="Arial" panose="020B0604020202020204" pitchFamily="34" charset="0"/>
              <a:buChar char="•"/>
            </a:pPr>
            <a:r>
              <a:rPr kumimoji="1" lang="zh-CN" altLang="en-US" sz="1400">
                <a:latin typeface="微软雅黑 Light" panose="020B0502040204020203" pitchFamily="34" charset="-122"/>
                <a:ea typeface="微软雅黑 Light" panose="020B0502040204020203" pitchFamily="34" charset="-122"/>
              </a:rPr>
              <a:t>跨代引用问题使用记忆集</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Mix</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：整堆空间占一定比例则触发（</a:t>
            </a:r>
            <a:r>
              <a:rPr kumimoji="1" lang="en-GB" altLang="zh-CN" sz="1400">
                <a:latin typeface="微软雅黑 Light" panose="020B0502040204020203" pitchFamily="34" charset="-122"/>
                <a:ea typeface="微软雅黑 Light" panose="020B0502040204020203" pitchFamily="34" charset="-122"/>
              </a:rPr>
              <a:t> -XX:InitatingHeapOccupancyPercent</a:t>
            </a:r>
            <a:r>
              <a:rPr kumimoji="1" lang="en-US" altLang="zh-CN" sz="1400">
                <a:latin typeface="微软雅黑 Light" panose="020B0502040204020203" pitchFamily="34" charset="-122"/>
                <a:ea typeface="微软雅黑 Light" panose="020B0502040204020203" pitchFamily="34" charset="-122"/>
              </a:rPr>
              <a:t>=45</a:t>
            </a:r>
            <a:r>
              <a:rPr kumimoji="1" lang="zh-CN" altLang="en-US" sz="1400">
                <a:latin typeface="微软雅黑 Light" panose="020B0502040204020203" pitchFamily="34" charset="-122"/>
                <a:ea typeface="微软雅黑 Light" panose="020B0502040204020203" pitchFamily="34" charset="-122"/>
              </a:rPr>
              <a:t>）</a:t>
            </a:r>
            <a:endParaRPr kumimoji="1" lang="en-US" altLang="zh-CN" sz="140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kumimoji="1" lang="en-US" altLang="zh-CN" sz="1400">
                <a:latin typeface="微软雅黑 Light" panose="020B0502040204020203" pitchFamily="34" charset="-122"/>
                <a:ea typeface="微软雅黑 Light" panose="020B0502040204020203" pitchFamily="34" charset="-122"/>
              </a:rPr>
              <a:t>Full GC</a:t>
            </a:r>
            <a:r>
              <a:rPr kumimoji="1" lang="zh-CN" altLang="en-US" sz="1400">
                <a:latin typeface="微软雅黑 Light" panose="020B0502040204020203" pitchFamily="34" charset="-122"/>
                <a:ea typeface="微软雅黑 Light" panose="020B0502040204020203" pitchFamily="34" charset="-122"/>
              </a:rPr>
              <a:t>：</a:t>
            </a:r>
            <a:r>
              <a:rPr kumimoji="1" lang="en-US" altLang="zh-CN" sz="1400">
                <a:latin typeface="微软雅黑 Light" panose="020B0502040204020203" pitchFamily="34" charset="-122"/>
                <a:ea typeface="微软雅黑 Light" panose="020B0502040204020203" pitchFamily="34" charset="-122"/>
              </a:rPr>
              <a:t>Mixed</a:t>
            </a:r>
            <a:r>
              <a:rPr kumimoji="1" lang="zh-CN" altLang="en-US" sz="1400">
                <a:latin typeface="微软雅黑 Light" panose="020B0502040204020203" pitchFamily="34" charset="-122"/>
                <a:ea typeface="微软雅黑 Light" panose="020B0502040204020203" pitchFamily="34" charset="-122"/>
              </a:rPr>
              <a:t> </a:t>
            </a:r>
            <a:r>
              <a:rPr kumimoji="1" lang="en-US" altLang="zh-CN" sz="1400">
                <a:latin typeface="微软雅黑 Light" panose="020B0502040204020203" pitchFamily="34" charset="-122"/>
                <a:ea typeface="微软雅黑 Light" panose="020B0502040204020203" pitchFamily="34" charset="-122"/>
              </a:rPr>
              <a:t>GC</a:t>
            </a:r>
            <a:r>
              <a:rPr kumimoji="1" lang="zh-CN" altLang="en-US" sz="1400">
                <a:latin typeface="微软雅黑 Light" panose="020B0502040204020203" pitchFamily="34" charset="-122"/>
                <a:ea typeface="微软雅黑 Light" panose="020B0502040204020203" pitchFamily="34" charset="-122"/>
              </a:rPr>
              <a:t>时更不上应用分配对象内存的速度，导致老年代满，降级为</a:t>
            </a:r>
            <a:r>
              <a:rPr kumimoji="1" lang="en-GB" altLang="zh-CN" sz="1400">
                <a:latin typeface="微软雅黑 Light" panose="020B0502040204020203" pitchFamily="34" charset="-122"/>
                <a:ea typeface="微软雅黑 Light" panose="020B0502040204020203" pitchFamily="34" charset="-122"/>
              </a:rPr>
              <a:t>Serial Old</a:t>
            </a:r>
            <a:endParaRPr kumimoji="1" lang="en-GB" altLang="zh-CN" sz="14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场景：</a:t>
            </a:r>
            <a:r>
              <a:rPr kumimoji="1" lang="en-US" altLang="zh-CN" sz="1600"/>
              <a:t>B/S</a:t>
            </a:r>
            <a:r>
              <a:rPr kumimoji="1" lang="zh-CN" altLang="en-US" sz="1600"/>
              <a:t>架构下服务端，</a:t>
            </a:r>
            <a:r>
              <a:rPr kumimoji="1" lang="en-US" altLang="zh-CN" sz="1600"/>
              <a:t>CMS</a:t>
            </a:r>
            <a:r>
              <a:rPr kumimoji="1" lang="zh-CN" altLang="en-US" sz="1600"/>
              <a:t>解决不了的场景</a:t>
            </a:r>
            <a:endParaRPr kumimoji="1" lang="zh-CN" altLang="en-US" sz="1600"/>
          </a:p>
        </p:txBody>
      </p:sp>
      <p:pic>
        <p:nvPicPr>
          <p:cNvPr id="4" name="图片 3"/>
          <p:cNvPicPr>
            <a:picLocks noChangeAspect="1"/>
          </p:cNvPicPr>
          <p:nvPr/>
        </p:nvPicPr>
        <p:blipFill>
          <a:blip r:embed="rId1"/>
          <a:stretch>
            <a:fillRect/>
          </a:stretch>
        </p:blipFill>
        <p:spPr>
          <a:xfrm>
            <a:off x="328174" y="1770962"/>
            <a:ext cx="5548758" cy="3029638"/>
          </a:xfrm>
          <a:prstGeom prst="rect">
            <a:avLst/>
          </a:prstGeom>
        </p:spPr>
      </p:pic>
      <p:sp>
        <p:nvSpPr>
          <p:cNvPr id="8" name="文本框 7"/>
          <p:cNvSpPr txBox="1"/>
          <p:nvPr/>
        </p:nvSpPr>
        <p:spPr>
          <a:xfrm>
            <a:off x="5876932" y="1780179"/>
            <a:ext cx="6074099" cy="2462213"/>
          </a:xfrm>
          <a:prstGeom prst="rect">
            <a:avLst/>
          </a:prstGeom>
          <a:noFill/>
        </p:spPr>
        <p:txBody>
          <a:bodyPr wrap="none" rtlCol="0">
            <a:spAutoFit/>
          </a:bodyPr>
          <a:lstStyle/>
          <a:p>
            <a:r>
              <a:rPr kumimoji="1" lang="zh-CN" altLang="en-US"/>
              <a:t>比</a:t>
            </a:r>
            <a:r>
              <a:rPr kumimoji="1" lang="en-US" altLang="zh-CN"/>
              <a:t>CMS</a:t>
            </a:r>
            <a:r>
              <a:rPr kumimoji="1" lang="zh-CN" altLang="en-US"/>
              <a:t>优秀在哪里？</a:t>
            </a:r>
            <a:endParaRPr kumimoji="1" lang="en-US" altLang="zh-CN"/>
          </a:p>
          <a:p>
            <a:pPr marL="285750" indent="-285750">
              <a:buFont typeface="Wingdings" panose="05000000000000000000" pitchFamily="2" charset="2"/>
              <a:buChar char="Ø"/>
            </a:pPr>
            <a:r>
              <a:rPr kumimoji="1" lang="zh-CN" altLang="en-US" sz="1600"/>
              <a:t>垃圾碎片少：</a:t>
            </a:r>
            <a:r>
              <a:rPr kumimoji="1" lang="en-US" altLang="zh-CN" sz="1600"/>
              <a:t>G1</a:t>
            </a:r>
            <a:r>
              <a:rPr kumimoji="1" lang="zh-CN" altLang="en-US" sz="1600"/>
              <a:t>采用复制算法，</a:t>
            </a:r>
            <a:r>
              <a:rPr kumimoji="1" lang="en-US" altLang="zh-CN" sz="1600"/>
              <a:t>CMS</a:t>
            </a:r>
            <a:r>
              <a:rPr kumimoji="1" lang="zh-CN" altLang="en-US" sz="1600"/>
              <a:t>采用标记</a:t>
            </a:r>
            <a:r>
              <a:rPr kumimoji="1" lang="en-US" altLang="zh-CN" sz="1600"/>
              <a:t>-</a:t>
            </a:r>
            <a:r>
              <a:rPr kumimoji="1" lang="zh-CN" altLang="en-US" sz="1600"/>
              <a:t>清除</a:t>
            </a:r>
            <a:endParaRPr kumimoji="1" lang="en-US" altLang="zh-CN" sz="1600"/>
          </a:p>
          <a:p>
            <a:pPr marL="285750" indent="-285750">
              <a:buFont typeface="Wingdings" panose="05000000000000000000" pitchFamily="2" charset="2"/>
              <a:buChar char="Ø"/>
            </a:pPr>
            <a:r>
              <a:rPr kumimoji="1" lang="zh-CN" altLang="en-US" sz="1600"/>
              <a:t>使用范围更广：</a:t>
            </a:r>
            <a:r>
              <a:rPr kumimoji="1" lang="en-US" altLang="zh-CN" sz="1600"/>
              <a:t>G1</a:t>
            </a:r>
            <a:r>
              <a:rPr kumimoji="1" lang="zh-CN" altLang="en-US" sz="1600"/>
              <a:t>可以用于新生代</a:t>
            </a:r>
            <a:r>
              <a:rPr kumimoji="1" lang="en-US" altLang="zh-CN" sz="1600"/>
              <a:t>+</a:t>
            </a:r>
            <a:r>
              <a:rPr kumimoji="1" lang="zh-CN" altLang="en-US" sz="1600"/>
              <a:t>老年代，</a:t>
            </a:r>
            <a:r>
              <a:rPr kumimoji="1" lang="en-US" altLang="zh-CN" sz="1600"/>
              <a:t>CMS</a:t>
            </a:r>
            <a:r>
              <a:rPr kumimoji="1" lang="zh-CN" altLang="en-US" sz="1600"/>
              <a:t>用于老年代</a:t>
            </a:r>
            <a:endParaRPr kumimoji="1" lang="en-US" altLang="zh-CN" sz="1600"/>
          </a:p>
          <a:p>
            <a:pPr marL="285750" indent="-285750">
              <a:buFont typeface="Wingdings" panose="05000000000000000000" pitchFamily="2" charset="2"/>
              <a:buChar char="Ø"/>
            </a:pPr>
            <a:r>
              <a:rPr kumimoji="1" lang="en-US" altLang="zh-CN" sz="1600"/>
              <a:t>STW</a:t>
            </a:r>
            <a:r>
              <a:rPr kumimoji="1" lang="zh-CN" altLang="en-US" sz="1600"/>
              <a:t>更短、更加可控：</a:t>
            </a:r>
            <a:endParaRPr kumimoji="1" lang="en-US" altLang="zh-CN" sz="1600"/>
          </a:p>
          <a:p>
            <a:pPr marL="742950" lvl="1" indent="-285750">
              <a:buFont typeface="Wingdings" panose="05000000000000000000" pitchFamily="2" charset="2"/>
              <a:buChar char="u"/>
            </a:pPr>
            <a:r>
              <a:rPr kumimoji="1" lang="zh-CN" altLang="en-US" sz="1400"/>
              <a:t>部分收集：优先回收性价比最高的区域，不是整体都回收</a:t>
            </a:r>
            <a:endParaRPr kumimoji="1" lang="en-US" altLang="zh-CN" sz="1400"/>
          </a:p>
          <a:p>
            <a:pPr marL="742950" lvl="1" indent="-285750">
              <a:buFont typeface="Wingdings" panose="05000000000000000000" pitchFamily="2" charset="2"/>
              <a:buChar char="u"/>
            </a:pPr>
            <a:r>
              <a:rPr kumimoji="1" lang="zh-CN" altLang="en-US" sz="1400"/>
              <a:t>可预测垃圾回收的停顿时间（</a:t>
            </a:r>
            <a:r>
              <a:rPr kumimoji="1" lang="en-GB" altLang="zh-CN" sz="1400"/>
              <a:t>-XX:MaxGCPauseMillis=200</a:t>
            </a:r>
            <a:r>
              <a:rPr kumimoji="1" lang="zh-CN" altLang="en-US" sz="1400"/>
              <a:t>）</a:t>
            </a:r>
            <a:endParaRPr kumimoji="1" lang="en-US" altLang="zh-CN" sz="1400"/>
          </a:p>
          <a:p>
            <a:pPr marL="742950" lvl="1" indent="-285750">
              <a:buFont typeface="Wingdings" panose="05000000000000000000" pitchFamily="2" charset="2"/>
              <a:buChar char="u"/>
            </a:pPr>
            <a:r>
              <a:rPr kumimoji="1" lang="zh-CN" altLang="en-US" sz="1400"/>
              <a:t>重新标记阶段采用原始快照模式</a:t>
            </a:r>
            <a:endParaRPr kumimoji="1" lang="en-US" altLang="zh-CN" sz="1400"/>
          </a:p>
          <a:p>
            <a:pPr marL="742950" lvl="1" indent="-285750">
              <a:buFont typeface="Wingdings" panose="05000000000000000000" pitchFamily="2" charset="2"/>
              <a:buChar char="u"/>
            </a:pPr>
            <a:r>
              <a:rPr kumimoji="1" lang="zh-CN" altLang="en-US" sz="1400"/>
              <a:t>大对象</a:t>
            </a:r>
            <a:r>
              <a:rPr kumimoji="1" lang="en-US" altLang="zh-CN" sz="1400"/>
              <a:t>(</a:t>
            </a:r>
            <a:r>
              <a:rPr kumimoji="1" lang="zh-CN" altLang="en-US" sz="1400"/>
              <a:t>大于</a:t>
            </a:r>
            <a:r>
              <a:rPr kumimoji="1" lang="en-US" altLang="zh-CN" sz="1400"/>
              <a:t>Region</a:t>
            </a:r>
            <a:r>
              <a:rPr kumimoji="1" lang="zh-CN" altLang="en-US" sz="1400"/>
              <a:t>大小的</a:t>
            </a:r>
            <a:r>
              <a:rPr kumimoji="1" lang="en-US" altLang="zh-CN" sz="1400"/>
              <a:t>50%)</a:t>
            </a:r>
            <a:r>
              <a:rPr kumimoji="1" lang="zh-CN" altLang="en-US" sz="1400"/>
              <a:t>单独存储，不占用老年代</a:t>
            </a:r>
            <a:endParaRPr kumimoji="1" lang="en-US" altLang="zh-CN" sz="1400"/>
          </a:p>
          <a:p>
            <a:pPr marL="285750" indent="-285750">
              <a:buFont typeface="Wingdings" panose="05000000000000000000" pitchFamily="2" charset="2"/>
              <a:buChar char="Ø"/>
            </a:pPr>
            <a:r>
              <a:rPr kumimoji="1" lang="zh-CN" altLang="en-US" sz="1600"/>
              <a:t>内存使用率更高：</a:t>
            </a:r>
            <a:endParaRPr kumimoji="1" lang="en-US" altLang="zh-CN" sz="1600"/>
          </a:p>
          <a:p>
            <a:pPr marL="742950" lvl="1" indent="-285750">
              <a:buFont typeface="Wingdings" panose="05000000000000000000" pitchFamily="2" charset="2"/>
              <a:buChar char="u"/>
            </a:pPr>
            <a:r>
              <a:rPr kumimoji="1" lang="zh-CN" altLang="en-US" sz="1600"/>
              <a:t>每一个</a:t>
            </a:r>
            <a:r>
              <a:rPr kumimoji="1" lang="en-US" altLang="zh-CN" sz="1600"/>
              <a:t>Regin</a:t>
            </a:r>
            <a:r>
              <a:rPr kumimoji="1" lang="zh-CN" altLang="en-US" sz="1600"/>
              <a:t>的类型不是固定不变的，可以动态调整</a:t>
            </a:r>
            <a:endParaRPr kumimoji="1" lang="en-US" altLang="zh-CN"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object 9"/>
          <p:cNvGrpSpPr/>
          <p:nvPr/>
        </p:nvGrpSpPr>
        <p:grpSpPr>
          <a:xfrm>
            <a:off x="609600" y="457200"/>
            <a:ext cx="9940290" cy="480059"/>
            <a:chOff x="502233" y="403227"/>
            <a:chExt cx="9940290" cy="480059"/>
          </a:xfrm>
          <a:solidFill>
            <a:schemeClr val="accent1">
              <a:lumMod val="75000"/>
            </a:schemeClr>
          </a:solidFill>
        </p:grpSpPr>
        <p:sp>
          <p:nvSpPr>
            <p:cNvPr id="10" name="object 10"/>
            <p:cNvSpPr/>
            <p:nvPr/>
          </p:nvSpPr>
          <p:spPr>
            <a:xfrm>
              <a:off x="1549669" y="868381"/>
              <a:ext cx="8893175" cy="0"/>
            </a:xfrm>
            <a:custGeom>
              <a:avLst/>
              <a:gdLst/>
              <a:ahLst/>
              <a:cxnLst/>
              <a:rect l="l" t="t" r="r" b="b"/>
              <a:pathLst>
                <a:path w="8893175">
                  <a:moveTo>
                    <a:pt x="0" y="0"/>
                  </a:moveTo>
                  <a:lnTo>
                    <a:pt x="8892569" y="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1" name="object 11"/>
            <p:cNvSpPr/>
            <p:nvPr/>
          </p:nvSpPr>
          <p:spPr>
            <a:xfrm>
              <a:off x="1099145" y="415927"/>
              <a:ext cx="454659" cy="454659"/>
            </a:xfrm>
            <a:custGeom>
              <a:avLst/>
              <a:gdLst/>
              <a:ahLst/>
              <a:cxnLst/>
              <a:rect l="l" t="t" r="r" b="b"/>
              <a:pathLst>
                <a:path w="454659" h="454659">
                  <a:moveTo>
                    <a:pt x="0" y="0"/>
                  </a:moveTo>
                  <a:lnTo>
                    <a:pt x="454571" y="45457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2" name="object 12"/>
            <p:cNvSpPr/>
            <p:nvPr/>
          </p:nvSpPr>
          <p:spPr>
            <a:xfrm>
              <a:off x="502233" y="417584"/>
              <a:ext cx="601345" cy="0"/>
            </a:xfrm>
            <a:custGeom>
              <a:avLst/>
              <a:gdLst/>
              <a:ahLst/>
              <a:cxnLst/>
              <a:rect l="l" t="t" r="r" b="b"/>
              <a:pathLst>
                <a:path w="601344">
                  <a:moveTo>
                    <a:pt x="0" y="0"/>
                  </a:moveTo>
                  <a:lnTo>
                    <a:pt x="600880" y="1"/>
                  </a:lnTo>
                </a:path>
              </a:pathLst>
            </a:custGeom>
            <a:grpFill/>
            <a:ln w="25400">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sp>
          <p:nvSpPr>
            <p:cNvPr id="13" name="object 13"/>
            <p:cNvSpPr/>
            <p:nvPr/>
          </p:nvSpPr>
          <p:spPr>
            <a:xfrm>
              <a:off x="1135561" y="585848"/>
              <a:ext cx="284480" cy="284480"/>
            </a:xfrm>
            <a:custGeom>
              <a:avLst/>
              <a:gdLst/>
              <a:ahLst/>
              <a:cxnLst/>
              <a:rect l="l" t="t" r="r" b="b"/>
              <a:pathLst>
                <a:path w="284480" h="284480">
                  <a:moveTo>
                    <a:pt x="0" y="0"/>
                  </a:moveTo>
                  <a:lnTo>
                    <a:pt x="0" y="284440"/>
                  </a:lnTo>
                  <a:lnTo>
                    <a:pt x="284441" y="284440"/>
                  </a:lnTo>
                  <a:lnTo>
                    <a:pt x="0" y="0"/>
                  </a:lnTo>
                  <a:close/>
                </a:path>
              </a:pathLst>
            </a:custGeom>
            <a:grpFill/>
            <a:ln>
              <a:solidFill>
                <a:schemeClr val="accent1">
                  <a:lumMod val="75000"/>
                </a:schemeClr>
              </a:solidFill>
            </a:ln>
          </p:spPr>
          <p:txBody>
            <a:bodyPr wrap="square" lIns="0" tIns="0" rIns="0" bIns="0" rtlCol="0"/>
            <a:lstStyle/>
            <a:p>
              <a:endParaRPr>
                <a:ea typeface="微软雅黑" panose="020B0503020204020204" charset="-122"/>
                <a:cs typeface="微软雅黑" panose="020B0503020204020204" charset="-122"/>
              </a:endParaRPr>
            </a:p>
          </p:txBody>
        </p:sp>
      </p:grpSp>
      <p:sp>
        <p:nvSpPr>
          <p:cNvPr id="14" name="object 14"/>
          <p:cNvSpPr txBox="1"/>
          <p:nvPr/>
        </p:nvSpPr>
        <p:spPr>
          <a:xfrm>
            <a:off x="1686612" y="358773"/>
            <a:ext cx="1108075"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目</a:t>
            </a:r>
            <a:r>
              <a:rPr lang="en-US"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 </a:t>
            </a:r>
            <a:r>
              <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录</a:t>
            </a:r>
            <a:endParaRPr sz="3200" b="1"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
        <p:nvSpPr>
          <p:cNvPr id="15" name="object 15"/>
          <p:cNvSpPr txBox="1"/>
          <p:nvPr/>
        </p:nvSpPr>
        <p:spPr>
          <a:xfrm>
            <a:off x="1178438" y="1033519"/>
            <a:ext cx="8960485" cy="4514056"/>
          </a:xfrm>
          <a:prstGeom prst="rect">
            <a:avLst/>
          </a:prstGeom>
        </p:spPr>
        <p:txBody>
          <a:bodyPr vert="horz" wrap="square" lIns="0" tIns="12700" rIns="0" bIns="0" rtlCol="0">
            <a:spAutoFit/>
          </a:bodyPr>
          <a:lstStyle/>
          <a:p>
            <a:pPr marL="755650" indent="-742950">
              <a:lnSpc>
                <a:spcPts val="4310"/>
              </a:lnSpc>
              <a:spcBef>
                <a:spcPts val="100"/>
              </a:spcBef>
              <a:buFont typeface="微软雅黑" panose="020B0503020204020204" charset="-122"/>
              <a:buAutoNum type="arabicPeriod"/>
              <a:tabLst>
                <a:tab pos="755015" algn="l"/>
                <a:tab pos="755650" algn="l"/>
              </a:tabLst>
            </a:pPr>
            <a:r>
              <a:rPr 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概述</a:t>
            </a:r>
            <a:endParaRPr 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类加载机制</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JIT</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浅析</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运行时数据区域</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对象的创建</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对象的销毁（</a:t>
            </a: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GC</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概述）</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GC</a:t>
            </a: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理论</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a:p>
            <a:pPr marL="755650" indent="-742950">
              <a:lnSpc>
                <a:spcPts val="4310"/>
              </a:lnSpc>
              <a:spcBef>
                <a:spcPts val="100"/>
              </a:spcBef>
              <a:buFont typeface="微软雅黑" panose="020B0503020204020204" charset="-122"/>
              <a:buAutoNum type="arabicPeriod"/>
              <a:tabLst>
                <a:tab pos="755015" algn="l"/>
                <a:tab pos="755650" algn="l"/>
              </a:tabLst>
            </a:pPr>
            <a:r>
              <a:rPr lang="zh-CN" altLang="en-US"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rPr>
              <a:t>主流的垃圾收集器介绍</a:t>
            </a:r>
            <a:endParaRPr lang="en-US" altLang="zh-CN" sz="3600" spc="10" dirty="0">
              <a:solidFill>
                <a:schemeClr val="accent1">
                  <a:lumMod val="7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59045"/>
          </a:xfrm>
          <a:prstGeom prst="rect">
            <a:avLst/>
          </a:prstGeom>
        </p:spPr>
        <p:txBody>
          <a:bodyPr vert="horz" wrap="square" lIns="0" tIns="12700" rIns="0" bIns="0" rtlCol="0">
            <a:spAutoFit/>
          </a:bodyPr>
          <a:lstStyle/>
          <a:p>
            <a:pPr marL="12700" algn="ctr">
              <a:spcBef>
                <a:spcPts val="100"/>
              </a:spcBef>
            </a:pPr>
            <a:r>
              <a:rPr lang="en-US" altLang="zh-CN" sz="1600" b="1" spc="100" dirty="0">
                <a:solidFill>
                  <a:schemeClr val="tx2"/>
                </a:solidFill>
                <a:latin typeface="微软雅黑" panose="020B0503020204020204" charset="-122"/>
              </a:rPr>
              <a:t>G1</a:t>
            </a:r>
            <a:endParaRPr sz="1600" b="1" dirty="0">
              <a:solidFill>
                <a:schemeClr val="tx2"/>
              </a:solidFill>
            </a:endParaRPr>
          </a:p>
        </p:txBody>
      </p:sp>
      <p:sp>
        <p:nvSpPr>
          <p:cNvPr id="5" name="文本框 4"/>
          <p:cNvSpPr txBox="1"/>
          <p:nvPr/>
        </p:nvSpPr>
        <p:spPr>
          <a:xfrm>
            <a:off x="328174" y="349018"/>
            <a:ext cx="10492225" cy="2031325"/>
          </a:xfrm>
          <a:prstGeom prst="rect">
            <a:avLst/>
          </a:prstGeom>
          <a:noFill/>
        </p:spPr>
        <p:txBody>
          <a:bodyPr wrap="square" rtlCol="0">
            <a:spAutoFit/>
          </a:bodyPr>
          <a:lstStyle/>
          <a:p>
            <a:pPr marL="285750" indent="-285750">
              <a:buFont typeface="Wingdings" panose="05000000000000000000" pitchFamily="2" charset="2"/>
              <a:buChar char="Ø"/>
            </a:pPr>
            <a:r>
              <a:rPr kumimoji="1" lang="zh-CN" altLang="en-US"/>
              <a:t>垃圾回收过程：</a:t>
            </a: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pPr marL="285750" indent="-285750">
              <a:buFont typeface="Wingdings" panose="05000000000000000000" pitchFamily="2" charset="2"/>
              <a:buChar char="Ø"/>
            </a:pPr>
            <a:endParaRPr kumimoji="1" lang="en-US" altLang="zh-CN"/>
          </a:p>
          <a:p>
            <a:endParaRPr kumimoji="1" lang="en-US" altLang="zh-CN"/>
          </a:p>
        </p:txBody>
      </p:sp>
      <p:pic>
        <p:nvPicPr>
          <p:cNvPr id="3" name="图片 2"/>
          <p:cNvPicPr>
            <a:picLocks noChangeAspect="1"/>
          </p:cNvPicPr>
          <p:nvPr/>
        </p:nvPicPr>
        <p:blipFill rotWithShape="1">
          <a:blip r:embed="rId1"/>
          <a:srcRect t="-1" b="332"/>
          <a:stretch>
            <a:fillRect/>
          </a:stretch>
        </p:blipFill>
        <p:spPr>
          <a:xfrm>
            <a:off x="762000" y="762000"/>
            <a:ext cx="8407400" cy="3810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33800" y="0"/>
            <a:ext cx="4724400" cy="228268"/>
          </a:xfrm>
          <a:prstGeom prst="rect">
            <a:avLst/>
          </a:prstGeom>
        </p:spPr>
        <p:txBody>
          <a:bodyPr vert="horz" wrap="square" lIns="0" tIns="12700" rIns="0" bIns="0" rtlCol="0">
            <a:spAutoFit/>
          </a:bodyPr>
          <a:lstStyle/>
          <a:p>
            <a:pPr marL="12700" algn="ctr">
              <a:spcBef>
                <a:spcPts val="100"/>
              </a:spcBef>
            </a:pP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错标</a:t>
            </a: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解决方案为什么</a:t>
            </a:r>
            <a:r>
              <a:rPr lang="en-US" altLang="zh-CN" sz="1400" b="1" spc="100" dirty="0">
                <a:solidFill>
                  <a:schemeClr val="tx2"/>
                </a:solidFill>
                <a:latin typeface="微软雅黑" panose="020B0503020204020204" charset="-122"/>
              </a:rPr>
              <a:t>G1</a:t>
            </a:r>
            <a:r>
              <a:rPr lang="zh-CN" altLang="en-US" sz="1400" b="1" spc="100" dirty="0">
                <a:solidFill>
                  <a:schemeClr val="tx2"/>
                </a:solidFill>
                <a:latin typeface="微软雅黑" panose="020B0503020204020204" charset="-122"/>
              </a:rPr>
              <a:t>选择了原始快照</a:t>
            </a:r>
            <a:r>
              <a:rPr lang="en-US" altLang="zh-CN" sz="1400" b="1" spc="100" dirty="0">
                <a:solidFill>
                  <a:schemeClr val="tx2"/>
                </a:solidFill>
                <a:latin typeface="微软雅黑" panose="020B0503020204020204" charset="-122"/>
              </a:rPr>
              <a:t>[</a:t>
            </a:r>
            <a:r>
              <a:rPr lang="zh-CN" altLang="en-US" sz="1400" b="1" spc="100" dirty="0">
                <a:solidFill>
                  <a:schemeClr val="tx2"/>
                </a:solidFill>
                <a:latin typeface="微软雅黑" panose="020B0503020204020204" charset="-122"/>
              </a:rPr>
              <a:t>高阶</a:t>
            </a:r>
            <a:r>
              <a:rPr lang="en-US" altLang="zh-CN" sz="1400" b="1" spc="100" dirty="0">
                <a:solidFill>
                  <a:schemeClr val="tx2"/>
                </a:solidFill>
                <a:latin typeface="微软雅黑" panose="020B0503020204020204" charset="-122"/>
              </a:rPr>
              <a:t>]</a:t>
            </a:r>
            <a:endParaRPr sz="1400" b="1" dirty="0">
              <a:solidFill>
                <a:schemeClr val="tx2"/>
              </a:solidFill>
            </a:endParaRPr>
          </a:p>
        </p:txBody>
      </p:sp>
      <p:sp>
        <p:nvSpPr>
          <p:cNvPr id="3" name="文本框 2"/>
          <p:cNvSpPr txBox="1"/>
          <p:nvPr/>
        </p:nvSpPr>
        <p:spPr>
          <a:xfrm>
            <a:off x="304800" y="304800"/>
            <a:ext cx="5301451" cy="2308324"/>
          </a:xfrm>
          <a:prstGeom prst="rect">
            <a:avLst/>
          </a:prstGeom>
          <a:noFill/>
        </p:spPr>
        <p:txBody>
          <a:bodyPr wrap="none" rtlCol="0">
            <a:spAutoFit/>
          </a:bodyPr>
          <a:lstStyle/>
          <a:p>
            <a:r>
              <a:rPr kumimoji="1" lang="zh-CN" altLang="en-US" sz="1600"/>
              <a:t>回顾</a:t>
            </a:r>
            <a:r>
              <a:rPr kumimoji="1" lang="zh-CN" altLang="en-US" sz="1600">
                <a:latin typeface="微软雅黑" panose="020B0503020204020204" charset="-122"/>
                <a:ea typeface="微软雅黑" panose="020B0503020204020204" charset="-122"/>
              </a:rPr>
              <a:t>二种解决办法优缺点</a:t>
            </a:r>
            <a:endParaRPr kumimoji="1" lang="en-US" altLang="zh-CN" sz="1600">
              <a:latin typeface="微软雅黑" panose="020B0503020204020204" charset="-122"/>
              <a:ea typeface="微软雅黑" panose="020B0503020204020204" charset="-122"/>
            </a:endParaRPr>
          </a:p>
          <a:p>
            <a:pPr marL="342900"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增量更新（</a:t>
            </a:r>
            <a:r>
              <a:rPr lang="en-US" altLang="zh-CN" sz="1600">
                <a:latin typeface="微软雅黑" panose="020B0503020204020204" charset="-122"/>
                <a:ea typeface="微软雅黑" panose="020B0503020204020204" charset="-122"/>
              </a:rPr>
              <a:t>CMS</a:t>
            </a:r>
            <a:r>
              <a:rPr lang="zh-CN" altLang="en-US" sz="1600">
                <a:latin typeface="微软雅黑" panose="020B0503020204020204" charset="-122"/>
                <a:ea typeface="微软雅黑" panose="020B0503020204020204" charset="-122"/>
              </a:rPr>
              <a:t>的选择）：</a:t>
            </a:r>
            <a:r>
              <a:rPr lang="en-US" altLang="zh-CN" sz="1600">
                <a:latin typeface="微软雅黑" panose="020B0503020204020204" charset="-122"/>
                <a:ea typeface="微软雅黑" panose="020B0503020204020204" charset="-122"/>
              </a:rPr>
              <a:t>【</a:t>
            </a:r>
            <a:r>
              <a:rPr kumimoji="1" lang="zh-CN" altLang="en-US" sz="1600">
                <a:latin typeface="微软雅黑" panose="020B0503020204020204" charset="-122"/>
                <a:ea typeface="微软雅黑" panose="020B0503020204020204" charset="-122"/>
              </a:rPr>
              <a:t>速度慢，准确</a:t>
            </a:r>
            <a:r>
              <a:rPr lang="en-US" altLang="zh-CN" sz="1600">
                <a:latin typeface="微软雅黑" panose="020B0503020204020204" charset="-122"/>
                <a:ea typeface="微软雅黑" panose="020B0503020204020204" charset="-122"/>
              </a:rPr>
              <a:t>】</a:t>
            </a:r>
            <a:endParaRPr lang="en-US" altLang="zh-CN" sz="1600">
              <a:latin typeface="微软雅黑" panose="020B0503020204020204" charset="-122"/>
              <a:ea typeface="微软雅黑" panose="020B0503020204020204" charset="-122"/>
            </a:endParaRPr>
          </a:p>
          <a:p>
            <a:pPr marL="800100" lvl="1" indent="-342900">
              <a:buFont typeface="Wingdings" panose="05000000000000000000" pitchFamily="2" charset="2"/>
              <a:buChar char="Ø"/>
            </a:pPr>
            <a:r>
              <a:rPr lang="zh-CN" altLang="en-US" sz="1600">
                <a:latin typeface="微软雅黑" panose="020B0503020204020204" charset="-122"/>
                <a:ea typeface="微软雅黑" panose="020B0503020204020204" charset="-122"/>
              </a:rPr>
              <a:t>并发标记阶段：</a:t>
            </a:r>
            <a:r>
              <a:rPr lang="zh-CN" altLang="en-US" sz="1600"/>
              <a:t>把新插入的引用记录下来</a:t>
            </a:r>
            <a:endParaRPr lang="en-US" altLang="zh-CN" sz="1600"/>
          </a:p>
          <a:p>
            <a:pPr marL="800100" lvl="1" indent="-342900">
              <a:buFont typeface="Wingdings" panose="05000000000000000000" pitchFamily="2" charset="2"/>
              <a:buChar char="Ø"/>
            </a:pPr>
            <a:r>
              <a:rPr lang="zh-CN" altLang="en-US" sz="1600"/>
              <a:t>重新标记阶段：</a:t>
            </a:r>
            <a:r>
              <a:rPr lang="zh-CN" altLang="en-US" sz="1600">
                <a:solidFill>
                  <a:schemeClr val="accent6"/>
                </a:solidFill>
              </a:rPr>
              <a:t>再以黑色对象为根重新扫描一次</a:t>
            </a:r>
            <a:endParaRPr lang="en-US" altLang="zh-CN" sz="1400">
              <a:solidFill>
                <a:schemeClr val="accent6"/>
              </a:solidFill>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endParaRPr lang="en-US" altLang="zh-CN" sz="1600">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a:latin typeface="微软雅黑" panose="020B0503020204020204" charset="-122"/>
                <a:ea typeface="微软雅黑" panose="020B0503020204020204" charset="-122"/>
              </a:rPr>
              <a:t>原始快照（</a:t>
            </a:r>
            <a:r>
              <a:rPr lang="en-US" altLang="zh-CN" sz="1600">
                <a:latin typeface="微软雅黑" panose="020B0503020204020204" charset="-122"/>
                <a:ea typeface="微软雅黑" panose="020B0503020204020204" charset="-122"/>
              </a:rPr>
              <a:t>G1</a:t>
            </a:r>
            <a:r>
              <a:rPr lang="zh-CN" altLang="en-US" sz="1600">
                <a:latin typeface="微软雅黑" panose="020B0503020204020204" charset="-122"/>
                <a:ea typeface="微软雅黑" panose="020B0503020204020204" charset="-122"/>
              </a:rPr>
              <a:t>的选择）：</a:t>
            </a:r>
            <a:r>
              <a:rPr lang="en-US" altLang="zh-CN" sz="1600">
                <a:latin typeface="微软雅黑" panose="020B0503020204020204" charset="-122"/>
                <a:ea typeface="微软雅黑" panose="020B0503020204020204" charset="-122"/>
              </a:rPr>
              <a:t>【</a:t>
            </a:r>
            <a:r>
              <a:rPr kumimoji="1" lang="zh-CN" altLang="en-US" sz="1600">
                <a:latin typeface="微软雅黑" panose="020B0503020204020204" charset="-122"/>
                <a:ea typeface="微软雅黑" panose="020B0503020204020204" charset="-122"/>
              </a:rPr>
              <a:t>速度快，不准确</a:t>
            </a:r>
            <a:r>
              <a:rPr lang="en-US" altLang="zh-CN" sz="1600">
                <a:latin typeface="微软雅黑" panose="020B0503020204020204" charset="-122"/>
                <a:ea typeface="微软雅黑" panose="020B0503020204020204" charset="-122"/>
              </a:rPr>
              <a:t>】</a:t>
            </a:r>
            <a:endParaRPr lang="en-US" altLang="zh-CN" sz="1600">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并发标记阶段：把</a:t>
            </a:r>
            <a:r>
              <a:rPr lang="zh-CN" altLang="en-US" sz="1600">
                <a:latin typeface="微软雅黑" panose="020B0503020204020204" charset="-122"/>
                <a:ea typeface="微软雅黑" panose="020B0503020204020204" charset="-122"/>
              </a:rPr>
              <a:t>删除的引用记录下来</a:t>
            </a:r>
            <a:r>
              <a:rPr lang="en-US" altLang="zh-CN" sz="1200">
                <a:latin typeface="微软雅黑" panose="020B0503020204020204" charset="-122"/>
                <a:ea typeface="微软雅黑" panose="020B0503020204020204" charset="-122"/>
              </a:rPr>
              <a:t>[</a:t>
            </a:r>
            <a:r>
              <a:rPr lang="zh-CN" altLang="en-US" sz="1200">
                <a:latin typeface="微软雅黑" panose="020B0503020204020204" charset="-122"/>
                <a:ea typeface="微软雅黑" panose="020B0503020204020204" charset="-122"/>
              </a:rPr>
              <a:t>写屏障</a:t>
            </a:r>
            <a:r>
              <a:rPr lang="en-US" altLang="zh-CN" sz="1200">
                <a:latin typeface="微软雅黑" panose="020B0503020204020204" charset="-122"/>
                <a:ea typeface="微软雅黑" panose="020B0503020204020204" charset="-122"/>
              </a:rPr>
              <a:t>]</a:t>
            </a:r>
            <a:r>
              <a:rPr lang="zh-CN" altLang="en-US" sz="1400">
                <a:solidFill>
                  <a:schemeClr val="accent2"/>
                </a:solidFill>
                <a:latin typeface="微软雅黑" panose="020B0503020204020204" charset="-122"/>
                <a:ea typeface="微软雅黑" panose="020B0503020204020204" charset="-122"/>
              </a:rPr>
              <a:t> </a:t>
            </a:r>
            <a:endParaRPr lang="en-US" altLang="zh-CN" sz="1400">
              <a:solidFill>
                <a:schemeClr val="accent2"/>
              </a:solidFill>
              <a:latin typeface="微软雅黑" panose="020B0503020204020204" charset="-122"/>
              <a:ea typeface="微软雅黑" panose="020B0503020204020204" charset="-122"/>
            </a:endParaRPr>
          </a:p>
          <a:p>
            <a:pPr marL="742950" lvl="1" indent="-285750">
              <a:buFont typeface="Wingdings" panose="05000000000000000000" pitchFamily="2" charset="2"/>
              <a:buChar char="Ø"/>
            </a:pPr>
            <a:r>
              <a:rPr kumimoji="1" lang="zh-CN" altLang="en-US" sz="1600">
                <a:latin typeface="微软雅黑" panose="020B0503020204020204" charset="-122"/>
                <a:ea typeface="微软雅黑" panose="020B0503020204020204" charset="-122"/>
              </a:rPr>
              <a:t>重写标记阶段：</a:t>
            </a:r>
            <a:r>
              <a:rPr kumimoji="1" lang="zh-CN" altLang="en-US" sz="1600">
                <a:solidFill>
                  <a:schemeClr val="accent6"/>
                </a:solidFill>
                <a:latin typeface="微软雅黑" panose="020B0503020204020204" charset="-122"/>
                <a:ea typeface="微软雅黑" panose="020B0503020204020204" charset="-122"/>
              </a:rPr>
              <a:t>把白色对象标记为黑色</a:t>
            </a:r>
            <a:endParaRPr kumimoji="1" lang="en-US" altLang="zh-CN" sz="1400">
              <a:solidFill>
                <a:schemeClr val="accent6"/>
              </a:solidFill>
              <a:latin typeface="微软雅黑" panose="020B0503020204020204" charset="-122"/>
              <a:ea typeface="微软雅黑" panose="020B0503020204020204" charset="-122"/>
            </a:endParaRPr>
          </a:p>
        </p:txBody>
      </p:sp>
      <p:sp>
        <p:nvSpPr>
          <p:cNvPr id="6" name="文本框 5"/>
          <p:cNvSpPr txBox="1"/>
          <p:nvPr/>
        </p:nvSpPr>
        <p:spPr>
          <a:xfrm>
            <a:off x="304800" y="3276600"/>
            <a:ext cx="11850745" cy="584775"/>
          </a:xfrm>
          <a:prstGeom prst="rect">
            <a:avLst/>
          </a:prstGeom>
          <a:noFill/>
        </p:spPr>
        <p:txBody>
          <a:bodyPr wrap="none" rtlCol="0">
            <a:spAutoFit/>
          </a:bodyPr>
          <a:lstStyle/>
          <a:p>
            <a:pPr marL="342900" indent="-342900">
              <a:buFont typeface="+mj-lt"/>
              <a:buAutoNum type="arabicPeriod"/>
            </a:pPr>
            <a:r>
              <a:rPr kumimoji="1" lang="en-US" altLang="zh-CN" sz="1600"/>
              <a:t>CMS</a:t>
            </a:r>
            <a:r>
              <a:rPr kumimoji="1" lang="zh-CN" altLang="en-US" sz="1600"/>
              <a:t>使用标记</a:t>
            </a:r>
            <a:r>
              <a:rPr kumimoji="1" lang="en-US" altLang="zh-CN" sz="1600"/>
              <a:t>-</a:t>
            </a:r>
            <a:r>
              <a:rPr kumimoji="1" lang="zh-CN" altLang="en-US" sz="1600"/>
              <a:t>清除算法，由于空间碎片可能会导致</a:t>
            </a:r>
            <a:r>
              <a:rPr kumimoji="1" lang="en-US" altLang="zh-CN" sz="1600"/>
              <a:t>STW</a:t>
            </a:r>
            <a:r>
              <a:rPr kumimoji="1" lang="zh-CN" altLang="en-US" sz="1600"/>
              <a:t>问题，要尽量避免浮动垃圾；</a:t>
            </a:r>
            <a:r>
              <a:rPr kumimoji="1" lang="en-US" altLang="zh-CN" sz="1600"/>
              <a:t>G1</a:t>
            </a:r>
            <a:r>
              <a:rPr kumimoji="1" lang="zh-CN" altLang="en-US" sz="1600"/>
              <a:t>采用复制算法，浮动垃圾更能接受。</a:t>
            </a:r>
            <a:endParaRPr kumimoji="1" lang="en-US" altLang="zh-CN" sz="1600"/>
          </a:p>
          <a:p>
            <a:pPr marL="342900" indent="-342900">
              <a:buFont typeface="+mj-lt"/>
              <a:buAutoNum type="arabicPeriod"/>
            </a:pPr>
            <a:r>
              <a:rPr kumimoji="1" lang="en-US" altLang="zh-CN" sz="1600"/>
              <a:t>G1</a:t>
            </a:r>
            <a:r>
              <a:rPr kumimoji="1" lang="zh-CN" altLang="en-US" sz="1600"/>
              <a:t>追求更短的</a:t>
            </a:r>
            <a:r>
              <a:rPr kumimoji="1" lang="en-US" altLang="zh-CN" sz="1600"/>
              <a:t>STW</a:t>
            </a:r>
            <a:r>
              <a:rPr kumimoji="1" lang="zh-CN" altLang="en-US" sz="1600"/>
              <a:t>时间，原始快照的速度更快。</a:t>
            </a:r>
            <a:endParaRPr kumimoji="1"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30225" y="1323340"/>
            <a:ext cx="9832975" cy="1198880"/>
          </a:xfrm>
          <a:prstGeom prst="rect">
            <a:avLst/>
          </a:prstGeom>
          <a:noFill/>
        </p:spPr>
        <p:txBody>
          <a:bodyPr wrap="square" rtlCol="0">
            <a:spAutoFit/>
          </a:bodyPr>
          <a:p>
            <a:r>
              <a:rPr lang="en-US" altLang="zh-CN" b="1"/>
              <a:t>ZGC</a:t>
            </a:r>
            <a:r>
              <a:rPr lang="zh-CN" altLang="en-US" b="1"/>
              <a:t>收集器</a:t>
            </a:r>
            <a:r>
              <a:rPr lang="zh-CN" altLang="en-US"/>
              <a:t>：https://tech.meituan.com/2020/08/06/new-zgc-practice-in-meituan.html</a:t>
            </a:r>
            <a:endParaRPr lang="zh-CN" altLang="en-US"/>
          </a:p>
          <a:p>
            <a:r>
              <a:rPr lang="zh-CN" altLang="en-US"/>
              <a:t>采用标记复制，全流程并发（解决了标记复制过程中，对象因无法定位地址而需要停顿的问题）</a:t>
            </a:r>
            <a:endParaRPr lang="zh-CN" altLang="en-US"/>
          </a:p>
          <a:p>
            <a:endParaRPr lang="zh-CN" altLang="en-US"/>
          </a:p>
          <a:p>
            <a:r>
              <a:rPr lang="en-US" altLang="zh-CN" b="1"/>
              <a:t>JVM</a:t>
            </a:r>
            <a:r>
              <a:rPr lang="zh-CN" altLang="en-US" b="1"/>
              <a:t>调优实战</a:t>
            </a:r>
            <a:r>
              <a:rPr lang="zh-CN" altLang="en-US"/>
              <a:t>：https://tech.meituan.com/2017/12/29/jvm-optimize.html</a:t>
            </a:r>
            <a:endParaRPr lang="zh-CN" altLang="en-US"/>
          </a:p>
        </p:txBody>
      </p:sp>
      <p:sp>
        <p:nvSpPr>
          <p:cNvPr id="5" name="文本框 4"/>
          <p:cNvSpPr txBox="1"/>
          <p:nvPr/>
        </p:nvSpPr>
        <p:spPr>
          <a:xfrm>
            <a:off x="3985260" y="10795"/>
            <a:ext cx="4244340" cy="368300"/>
          </a:xfrm>
          <a:prstGeom prst="rect">
            <a:avLst/>
          </a:prstGeom>
          <a:noFill/>
        </p:spPr>
        <p:txBody>
          <a:bodyPr wrap="square" rtlCol="0">
            <a:spAutoFit/>
          </a:bodyPr>
          <a:p>
            <a:pPr algn="ctr"/>
            <a:r>
              <a:rPr lang="zh-CN" altLang="en-US"/>
              <a:t>扩展阅读</a:t>
            </a:r>
            <a:endParaRPr lang="zh-CN" alt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
          </p:nvPr>
        </p:nvSpPr>
        <p:spPr>
          <a:xfrm>
            <a:off x="767398" y="2744788"/>
            <a:ext cx="10414000" cy="793750"/>
          </a:xfrm>
        </p:spPr>
        <p:txBody>
          <a:bodyPr>
            <a:noAutofit/>
          </a:bodyPr>
          <a:lstStyle/>
          <a:p>
            <a:r>
              <a:rPr lang="en-US" altLang="zh-CN" sz="4800" b="1">
                <a:solidFill>
                  <a:schemeClr val="accent1">
                    <a:lumMod val="75000"/>
                  </a:schemeClr>
                </a:solidFill>
              </a:rPr>
              <a:t>谢谢观看</a:t>
            </a:r>
            <a:endParaRPr lang="en-US" altLang="zh-CN" sz="4800" b="1">
              <a:solidFill>
                <a:schemeClr val="accent1">
                  <a:lumMod val="75000"/>
                </a:schemeClr>
              </a:solid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sz="quarter" idx="1"/>
          </p:nvPr>
        </p:nvSpPr>
        <p:spPr>
          <a:xfrm>
            <a:off x="762000" y="2590800"/>
            <a:ext cx="10414000" cy="632460"/>
          </a:xfrm>
          <a:prstGeom prst="rect">
            <a:avLst/>
          </a:prstGeom>
        </p:spPr>
        <p:txBody>
          <a:bodyPr vert="horz" wrap="square" lIns="0" tIns="17145" rIns="0" bIns="0" rtlCol="0">
            <a:spAutoFit/>
          </a:bodyPr>
          <a:lstStyle/>
          <a:p>
            <a:pPr marL="12700">
              <a:lnSpc>
                <a:spcPct val="100000"/>
              </a:lnSpc>
              <a:spcBef>
                <a:spcPts val="135"/>
              </a:spcBef>
            </a:pPr>
            <a:r>
              <a:rPr lang="en-US" sz="4000" b="1" spc="-260" dirty="0">
                <a:solidFill>
                  <a:schemeClr val="accent1">
                    <a:lumMod val="75000"/>
                  </a:schemeClr>
                </a:solidFill>
                <a:latin typeface="微软雅黑" panose="020B0503020204020204" charset="-122"/>
                <a:cs typeface="微软雅黑" panose="020B0503020204020204" charset="-122"/>
              </a:rPr>
              <a:t>0</a:t>
            </a:r>
            <a:r>
              <a:rPr lang="en-US" altLang="zh-CN" sz="4000" b="1" spc="-260" dirty="0">
                <a:solidFill>
                  <a:schemeClr val="accent1">
                    <a:lumMod val="75000"/>
                  </a:schemeClr>
                </a:solidFill>
                <a:latin typeface="微软雅黑" panose="020B0503020204020204" charset="-122"/>
              </a:rPr>
              <a:t>2</a:t>
            </a:r>
            <a:r>
              <a:rPr sz="4000" b="1" spc="20" dirty="0">
                <a:solidFill>
                  <a:schemeClr val="accent1">
                    <a:lumMod val="75000"/>
                  </a:schemeClr>
                </a:solidFill>
                <a:latin typeface="微软雅黑" panose="020B0503020204020204" charset="-122"/>
                <a:cs typeface="微软雅黑" panose="020B0503020204020204" charset="-122"/>
              </a:rPr>
              <a:t>.</a:t>
            </a:r>
            <a:r>
              <a:rPr lang="en-US" sz="4000" b="1" spc="100" dirty="0">
                <a:solidFill>
                  <a:schemeClr val="accent1">
                    <a:lumMod val="75000"/>
                  </a:schemeClr>
                </a:solidFill>
                <a:latin typeface="微软雅黑" panose="020B0503020204020204" charset="-122"/>
              </a:rPr>
              <a:t> </a:t>
            </a:r>
            <a:r>
              <a:rPr lang="zh-CN" altLang="en-US" sz="4000" b="1" spc="100" dirty="0">
                <a:solidFill>
                  <a:schemeClr val="accent1">
                    <a:lumMod val="75000"/>
                  </a:schemeClr>
                </a:solidFill>
                <a:latin typeface="微软雅黑" panose="020B0503020204020204" charset="-122"/>
              </a:rPr>
              <a:t>类加载机制</a:t>
            </a:r>
            <a:endParaRPr sz="4000" b="1" spc="100" dirty="0">
              <a:solidFill>
                <a:schemeClr val="accent1">
                  <a:lumMod val="75000"/>
                </a:schemeClr>
              </a:solidFill>
              <a:latin typeface="微软雅黑" panose="020B0503020204020204" charset="-122"/>
              <a:cs typeface="微软雅黑" panose="020B0503020204020204" charset="-122"/>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类加载机制</a:t>
            </a:r>
            <a:endParaRPr dirty="0"/>
          </a:p>
        </p:txBody>
      </p:sp>
      <p:sp>
        <p:nvSpPr>
          <p:cNvPr id="3" name="文本框 2"/>
          <p:cNvSpPr txBox="1"/>
          <p:nvPr/>
        </p:nvSpPr>
        <p:spPr>
          <a:xfrm>
            <a:off x="381000" y="315888"/>
            <a:ext cx="9525000" cy="1346907"/>
          </a:xfrm>
          <a:prstGeom prst="rect">
            <a:avLst/>
          </a:prstGeom>
          <a:noFill/>
        </p:spPr>
        <p:txBody>
          <a:bodyPr wrap="square" rtlCol="0">
            <a:spAutoFit/>
          </a:bodyPr>
          <a:lstStyle/>
          <a:p>
            <a:pPr>
              <a:lnSpc>
                <a:spcPct val="150000"/>
              </a:lnSpc>
            </a:pP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类加载机制</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Java</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虚拟机把描述类的数据从</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Class</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文件加载到内存，并对数据进行校验、转换解析和初始化</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最终形成可以被虚拟机直接使用的</a:t>
            </a:r>
            <a:r>
              <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Java</a:t>
            </a:r>
            <a:r>
              <a:rPr lang="zh-CN"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rPr>
              <a:t>类型</a:t>
            </a:r>
            <a:r>
              <a:rPr lang="zh-CN" altLang="en-US" sz="1400" dirty="0">
                <a:latin typeface="微软雅黑" panose="020B0503020204020204" charset="-122"/>
                <a:ea typeface="微软雅黑" panose="020B0503020204020204" charset="-122"/>
                <a:cs typeface="微软雅黑" panose="020B0503020204020204" charset="-122"/>
                <a:sym typeface="微软雅黑" panose="020B0503020204020204" charset="-122"/>
              </a:rPr>
              <a:t>的过程</a:t>
            </a:r>
            <a:endParaRPr lang="en-US" altLang="zh-CN" sz="14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nSpc>
                <a:spcPct val="150000"/>
              </a:lnSpc>
            </a:pPr>
            <a:endParaRPr kumimoji="1" lang="en-US" altLang="zh-CN" sz="1400" dirty="0">
              <a:latin typeface="微软雅黑" panose="020B0503020204020204" charset="-122"/>
              <a:ea typeface="微软雅黑" panose="020B0503020204020204" charset="-122"/>
              <a:sym typeface="微软雅黑" panose="020B0503020204020204" charset="-122"/>
            </a:endParaRPr>
          </a:p>
          <a:p>
            <a:pPr>
              <a:lnSpc>
                <a:spcPct val="150000"/>
              </a:lnSpc>
            </a:pPr>
            <a:endParaRPr kumimoji="1" lang="zh-CN" altLang="en-US" sz="140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2332" y="1068152"/>
            <a:ext cx="6927735" cy="236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228600" y="3445042"/>
            <a:ext cx="7875361" cy="3200876"/>
          </a:xfrm>
          <a:prstGeom prst="rect">
            <a:avLst/>
          </a:prstGeom>
          <a:noFill/>
        </p:spPr>
        <p:txBody>
          <a:bodyPr wrap="none" rtlCol="0">
            <a:spAutoFit/>
          </a:bodyPr>
          <a:lstStyle/>
          <a:p>
            <a:pPr marL="285750" indent="-285750">
              <a:buFont typeface="Wingdings" panose="05000000000000000000" pitchFamily="2" charset="2"/>
              <a:buChar char="n"/>
            </a:pPr>
            <a:r>
              <a:rPr kumimoji="1" lang="zh-CN" altLang="en-US"/>
              <a:t>加载（</a:t>
            </a:r>
            <a:r>
              <a:rPr kumimoji="1" lang="en-US" altLang="zh-CN"/>
              <a:t>Loading</a:t>
            </a:r>
            <a:r>
              <a:rPr kumimoji="1" lang="zh-CN" altLang="en-US"/>
              <a:t>）</a:t>
            </a:r>
            <a:endParaRPr kumimoji="1" lang="en-US" altLang="zh-CN"/>
          </a:p>
          <a:p>
            <a:pPr marL="285750" indent="-285750">
              <a:buFont typeface="Wingdings" panose="05000000000000000000" pitchFamily="2" charset="2"/>
              <a:buChar char="Ø"/>
            </a:pPr>
            <a:r>
              <a:rPr kumimoji="1" lang="zh-CN" altLang="en-US" sz="1600"/>
              <a:t>时机：非一次性，需要时加载（</a:t>
            </a:r>
            <a:r>
              <a:rPr kumimoji="1" lang="en-US" altLang="zh-CN" sz="1600"/>
              <a:t>new</a:t>
            </a:r>
            <a:r>
              <a:rPr kumimoji="1" lang="zh-CN" altLang="en-US" sz="1600"/>
              <a:t>对象、反射等等）</a:t>
            </a:r>
            <a:endParaRPr kumimoji="1" lang="en-US" altLang="zh-CN" sz="1600"/>
          </a:p>
          <a:p>
            <a:pPr marL="285750" indent="-285750">
              <a:buFont typeface="Wingdings" panose="05000000000000000000" pitchFamily="2" charset="2"/>
              <a:buChar char="Ø"/>
            </a:pPr>
            <a:r>
              <a:rPr kumimoji="1" lang="zh-CN" altLang="en-US" sz="1600"/>
              <a:t>过程：</a:t>
            </a:r>
            <a:r>
              <a:rPr kumimoji="1" lang="en-US" altLang="zh-CN" sz="1600"/>
              <a:t>ClassLoader</a:t>
            </a:r>
            <a:r>
              <a:rPr kumimoji="1" lang="zh-CN" altLang="en-US" sz="1600"/>
              <a:t>（类加载器）通过双亲委派模型进行加载</a:t>
            </a:r>
            <a:endParaRPr kumimoji="1" lang="en-US" altLang="zh-CN" sz="1600"/>
          </a:p>
          <a:p>
            <a:pPr marL="285750" indent="-285750">
              <a:buFont typeface="Wingdings" panose="05000000000000000000" pitchFamily="2" charset="2"/>
              <a:buChar char="Ø"/>
            </a:pPr>
            <a:r>
              <a:rPr kumimoji="1" lang="zh-CN" altLang="en-US" sz="1600"/>
              <a:t>结果：在堆中新建</a:t>
            </a:r>
            <a:r>
              <a:rPr kumimoji="1" lang="en-US" altLang="zh-CN" sz="1600"/>
              <a:t>java.lang.Class</a:t>
            </a:r>
            <a:r>
              <a:rPr kumimoji="1" lang="zh-CN" altLang="en-US" sz="1600"/>
              <a:t>的对象，在方法区存储类的相关信息</a:t>
            </a:r>
            <a:endParaRPr kumimoji="1" lang="en-US" altLang="zh-CN" sz="1600"/>
          </a:p>
          <a:p>
            <a:pPr marL="285750" indent="-285750">
              <a:buFont typeface="Wingdings" panose="05000000000000000000" pitchFamily="2" charset="2"/>
              <a:buChar char="n"/>
            </a:pPr>
            <a:endParaRPr kumimoji="1" lang="en-US" altLang="zh-CN"/>
          </a:p>
          <a:p>
            <a:pPr marL="285750" indent="-285750">
              <a:buFont typeface="Wingdings" panose="05000000000000000000" pitchFamily="2" charset="2"/>
              <a:buChar char="n"/>
            </a:pPr>
            <a:r>
              <a:rPr kumimoji="1" lang="zh-CN" altLang="en-US"/>
              <a:t>连接（</a:t>
            </a:r>
            <a:r>
              <a:rPr kumimoji="1" lang="en-US" altLang="zh-CN"/>
              <a:t>Linking</a:t>
            </a:r>
            <a:r>
              <a:rPr kumimoji="1" lang="zh-CN" altLang="en-US"/>
              <a:t>）</a:t>
            </a:r>
            <a:endParaRPr kumimoji="1" lang="en-US" altLang="zh-CN"/>
          </a:p>
          <a:p>
            <a:pPr marL="285750" indent="-285750">
              <a:buFont typeface="Wingdings" panose="05000000000000000000" pitchFamily="2" charset="2"/>
              <a:buChar char="Ø"/>
            </a:pPr>
            <a:r>
              <a:rPr kumimoji="1" lang="zh-CN" altLang="en-US" sz="1600"/>
              <a:t>验证：验证类是否符合</a:t>
            </a:r>
            <a:r>
              <a:rPr kumimoji="1" lang="en-US" altLang="zh-CN" sz="1600"/>
              <a:t>Java</a:t>
            </a:r>
            <a:r>
              <a:rPr kumimoji="1" lang="zh-CN" altLang="en-US" sz="1600"/>
              <a:t>以及</a:t>
            </a:r>
            <a:r>
              <a:rPr kumimoji="1" lang="en-US" altLang="zh-CN" sz="1600"/>
              <a:t>JVM</a:t>
            </a:r>
            <a:r>
              <a:rPr kumimoji="1" lang="zh-CN" altLang="en-US" sz="1600"/>
              <a:t>规范。</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java7</a:t>
            </a:r>
            <a:r>
              <a:rPr kumimoji="1" lang="zh-CN" altLang="en-US" sz="1200">
                <a:latin typeface="微软雅黑 Light" panose="020B0502040204020203" pitchFamily="34" charset="-122"/>
                <a:ea typeface="微软雅黑 Light" panose="020B0502040204020203" pitchFamily="34" charset="-122"/>
              </a:rPr>
              <a:t>不能加载由</a:t>
            </a:r>
            <a:r>
              <a:rPr kumimoji="1" lang="en-US" altLang="zh-CN" sz="1200">
                <a:latin typeface="微软雅黑 Light" panose="020B0502040204020203" pitchFamily="34" charset="-122"/>
                <a:ea typeface="微软雅黑 Light" panose="020B0502040204020203" pitchFamily="34" charset="-122"/>
              </a:rPr>
              <a:t>java8</a:t>
            </a:r>
            <a:r>
              <a:rPr kumimoji="1" lang="zh-CN" altLang="en-US" sz="1200">
                <a:latin typeface="微软雅黑 Light" panose="020B0502040204020203" pitchFamily="34" charset="-122"/>
                <a:ea typeface="微软雅黑 Light" panose="020B0502040204020203" pitchFamily="34" charset="-122"/>
              </a:rPr>
              <a:t>编译出来的</a:t>
            </a:r>
            <a:r>
              <a:rPr kumimoji="1" lang="en-US" altLang="zh-CN" sz="1200">
                <a:latin typeface="微软雅黑 Light" panose="020B0502040204020203" pitchFamily="34" charset="-122"/>
                <a:ea typeface="微软雅黑 Light" panose="020B0502040204020203" pitchFamily="34" charset="-122"/>
              </a:rPr>
              <a:t>class</a:t>
            </a:r>
            <a:r>
              <a:rPr kumimoji="1" lang="zh-CN" altLang="en-US" sz="1200">
                <a:latin typeface="微软雅黑 Light" panose="020B0502040204020203" pitchFamily="34" charset="-122"/>
                <a:ea typeface="微软雅黑 Light" panose="020B0502040204020203" pitchFamily="34" charset="-122"/>
              </a:rPr>
              <a:t>文件）</a:t>
            </a:r>
            <a:endParaRPr kumimoji="1" lang="en-US" altLang="zh-CN" sz="12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准备：类的静态成员分配内存初始化默认值。</a:t>
            </a:r>
            <a:r>
              <a:rPr kumimoji="1" lang="zh-CN" altLang="en-US" sz="1200">
                <a:latin typeface="微软雅黑 Light" panose="020B0502040204020203" pitchFamily="34" charset="-122"/>
                <a:ea typeface="微软雅黑 Light" panose="020B0502040204020203" pitchFamily="34" charset="-122"/>
              </a:rPr>
              <a:t>（例：</a:t>
            </a:r>
            <a:r>
              <a:rPr kumimoji="1" lang="en-US" altLang="zh-CN" sz="1200">
                <a:latin typeface="微软雅黑 Light" panose="020B0502040204020203" pitchFamily="34" charset="-122"/>
                <a:ea typeface="微软雅黑 Light" panose="020B0502040204020203" pitchFamily="34" charset="-122"/>
              </a:rPr>
              <a:t>int</a:t>
            </a:r>
            <a:r>
              <a:rPr kumimoji="1" lang="zh-CN" altLang="en-US" sz="1200">
                <a:latin typeface="微软雅黑 Light" panose="020B0502040204020203" pitchFamily="34" charset="-122"/>
                <a:ea typeface="微软雅黑 Light" panose="020B0502040204020203" pitchFamily="34" charset="-122"/>
              </a:rPr>
              <a:t>初始化为</a:t>
            </a:r>
            <a:r>
              <a:rPr kumimoji="1" lang="en-US" altLang="zh-CN" sz="1200">
                <a:latin typeface="微软雅黑 Light" panose="020B0502040204020203" pitchFamily="34" charset="-122"/>
                <a:ea typeface="微软雅黑 Light" panose="020B0502040204020203" pitchFamily="34" charset="-122"/>
              </a:rPr>
              <a:t>0</a:t>
            </a:r>
            <a:r>
              <a:rPr kumimoji="1" lang="zh-CN" altLang="en-US" sz="1200">
                <a:latin typeface="微软雅黑 Light" panose="020B0502040204020203" pitchFamily="34" charset="-122"/>
                <a:ea typeface="微软雅黑 Light" panose="020B0502040204020203" pitchFamily="34" charset="-122"/>
              </a:rPr>
              <a:t>，对象初始化为</a:t>
            </a:r>
            <a:r>
              <a:rPr kumimoji="1" lang="en-US" altLang="zh-CN" sz="1200">
                <a:latin typeface="微软雅黑 Light" panose="020B0502040204020203" pitchFamily="34" charset="-122"/>
                <a:ea typeface="微软雅黑 Light" panose="020B0502040204020203" pitchFamily="34" charset="-122"/>
              </a:rPr>
              <a:t>NULL</a:t>
            </a:r>
            <a:r>
              <a:rPr kumimoji="1" lang="zh-CN" altLang="en-US" sz="1200">
                <a:latin typeface="微软雅黑 Light" panose="020B0502040204020203" pitchFamily="34" charset="-122"/>
                <a:ea typeface="微软雅黑 Light" panose="020B0502040204020203" pitchFamily="34" charset="-122"/>
              </a:rPr>
              <a:t>）</a:t>
            </a:r>
            <a:endParaRPr kumimoji="1" lang="en-US" altLang="zh-CN" sz="1200">
              <a:latin typeface="微软雅黑 Light" panose="020B0502040204020203" pitchFamily="34" charset="-122"/>
              <a:ea typeface="微软雅黑 Light" panose="020B0502040204020203" pitchFamily="34" charset="-122"/>
            </a:endParaRPr>
          </a:p>
          <a:p>
            <a:pPr marL="285750" indent="-285750">
              <a:buFont typeface="Wingdings" panose="05000000000000000000" pitchFamily="2" charset="2"/>
              <a:buChar char="Ø"/>
            </a:pPr>
            <a:r>
              <a:rPr kumimoji="1" lang="zh-CN" altLang="en-US" sz="1600"/>
              <a:t>解析：将符号引用转为直接引用。</a:t>
            </a:r>
            <a:endParaRPr kumimoji="1" lang="en-US" altLang="zh-CN"/>
          </a:p>
          <a:p>
            <a:pPr marL="285750" indent="-285750">
              <a:buFont typeface="Wingdings" panose="05000000000000000000" pitchFamily="2" charset="2"/>
              <a:buChar char="n"/>
            </a:pPr>
            <a:endParaRPr kumimoji="1" lang="en-US" altLang="zh-CN"/>
          </a:p>
          <a:p>
            <a:pPr marL="285750" indent="-285750">
              <a:buFont typeface="Wingdings" panose="05000000000000000000" pitchFamily="2" charset="2"/>
              <a:buChar char="n"/>
            </a:pPr>
            <a:r>
              <a:rPr kumimoji="1" lang="zh-CN" altLang="en-US"/>
              <a:t>初始化（</a:t>
            </a:r>
            <a:r>
              <a:rPr kumimoji="1" lang="en-US" altLang="zh-CN"/>
              <a:t>Intialization</a:t>
            </a:r>
            <a:r>
              <a:rPr kumimoji="1" lang="zh-CN" altLang="en-US"/>
              <a:t>）</a:t>
            </a:r>
            <a:endParaRPr kumimoji="1" lang="en-US" altLang="zh-CN"/>
          </a:p>
          <a:p>
            <a:pPr marL="285750" indent="-285750">
              <a:buFont typeface="Wingdings" panose="05000000000000000000" pitchFamily="2" charset="2"/>
              <a:buChar char="Ø"/>
            </a:pPr>
            <a:r>
              <a:rPr kumimoji="1" lang="zh-CN" altLang="en-US" sz="1600"/>
              <a:t>为类的静态成员赋正确的值，执行静态代码块</a:t>
            </a:r>
            <a:endParaRPr kumimoji="1" lang="en-US" altLang="zh-CN"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endParaRPr dirty="0"/>
          </a:p>
        </p:txBody>
      </p:sp>
      <p:sp>
        <p:nvSpPr>
          <p:cNvPr id="6" name="文本框 5"/>
          <p:cNvSpPr txBox="1"/>
          <p:nvPr/>
        </p:nvSpPr>
        <p:spPr>
          <a:xfrm>
            <a:off x="381001" y="339950"/>
            <a:ext cx="9601200" cy="1569660"/>
          </a:xfrm>
          <a:prstGeom prst="rect">
            <a:avLst/>
          </a:prstGeom>
          <a:noFill/>
        </p:spPr>
        <p:txBody>
          <a:bodyPr wrap="square" rtlCol="0">
            <a:spAutoFit/>
          </a:bodyPr>
          <a:lstStyle/>
          <a:p>
            <a:r>
              <a:rPr kumimoji="1" lang="zh-CN" altLang="en-US" sz="1600"/>
              <a:t>双亲委派模型：</a:t>
            </a:r>
            <a:r>
              <a:rPr kumimoji="1" lang="en-US" altLang="zh-CN" sz="1600"/>
              <a:t>ClassLoader</a:t>
            </a:r>
            <a:r>
              <a:rPr kumimoji="1" lang="zh-CN" altLang="en-US" sz="1600"/>
              <a:t>自己不会首先加载类，而是将请求委派给父加载器，依次向上，若不在父加载器范围内，则再由自己加载。</a:t>
            </a:r>
            <a:endParaRPr kumimoji="1" lang="en-US" altLang="zh-CN" sz="1600"/>
          </a:p>
          <a:p>
            <a:endParaRPr kumimoji="1" lang="en-US" altLang="zh-CN" sz="1600"/>
          </a:p>
          <a:p>
            <a:pPr marL="285750" indent="-285750">
              <a:buFont typeface="Wingdings" panose="05000000000000000000" pitchFamily="2" charset="2"/>
              <a:buChar char="Ø"/>
            </a:pPr>
            <a:r>
              <a:rPr kumimoji="1" lang="zh-CN" altLang="en-US" sz="1600"/>
              <a:t>目的：</a:t>
            </a:r>
            <a:endParaRPr kumimoji="1" lang="en-US" altLang="zh-CN" sz="1600"/>
          </a:p>
          <a:p>
            <a:pPr marL="342900" indent="-342900">
              <a:buFont typeface="+mj-lt"/>
              <a:buAutoNum type="arabicPeriod"/>
            </a:pPr>
            <a:r>
              <a:rPr kumimoji="1" lang="zh-CN" altLang="en-US" sz="1600"/>
              <a:t>安全：核心类不会被篡改</a:t>
            </a:r>
            <a:endParaRPr kumimoji="1" lang="en-US" altLang="zh-CN" sz="1600"/>
          </a:p>
          <a:p>
            <a:pPr marL="342900" indent="-342900">
              <a:buFont typeface="+mj-lt"/>
              <a:buAutoNum type="arabicPeriod"/>
            </a:pPr>
            <a:r>
              <a:rPr kumimoji="1" lang="zh-CN" altLang="en-US" sz="1600"/>
              <a:t>高效：防止类重复加载</a:t>
            </a:r>
            <a:endParaRPr kumimoji="1" lang="zh-CN" altLang="en-US" sz="1600"/>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110" y="1933672"/>
            <a:ext cx="9175090" cy="4009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86200" y="26065"/>
            <a:ext cx="4419600" cy="289823"/>
          </a:xfrm>
          <a:prstGeom prst="rect">
            <a:avLst/>
          </a:prstGeom>
        </p:spPr>
        <p:txBody>
          <a:bodyPr vert="horz" wrap="square" lIns="0" tIns="12700" rIns="0" bIns="0" rtlCol="0">
            <a:spAutoFit/>
          </a:bodyPr>
          <a:lstStyle/>
          <a:p>
            <a:pPr marL="12700" algn="ctr">
              <a:spcBef>
                <a:spcPts val="100"/>
              </a:spcBef>
            </a:pPr>
            <a:r>
              <a:rPr lang="zh-CN" altLang="en-US" b="1" spc="100" dirty="0">
                <a:solidFill>
                  <a:schemeClr val="accent1">
                    <a:lumMod val="75000"/>
                  </a:schemeClr>
                </a:solidFill>
                <a:latin typeface="微软雅黑" panose="020B0503020204020204" charset="-122"/>
              </a:rPr>
              <a:t>双亲委派模型</a:t>
            </a:r>
            <a:r>
              <a:rPr lang="en-US" altLang="zh-CN" b="1" spc="100" dirty="0">
                <a:solidFill>
                  <a:schemeClr val="accent1">
                    <a:lumMod val="75000"/>
                  </a:schemeClr>
                </a:solidFill>
                <a:latin typeface="微软雅黑" panose="020B0503020204020204" charset="-122"/>
              </a:rPr>
              <a:t>-</a:t>
            </a:r>
            <a:r>
              <a:rPr lang="zh-CN" altLang="en-US" b="1" spc="100" dirty="0">
                <a:solidFill>
                  <a:schemeClr val="accent1">
                    <a:lumMod val="75000"/>
                  </a:schemeClr>
                </a:solidFill>
                <a:latin typeface="微软雅黑" panose="020B0503020204020204" charset="-122"/>
              </a:rPr>
              <a:t>源码</a:t>
            </a:r>
            <a:endParaRPr dirty="0"/>
          </a:p>
        </p:txBody>
      </p:sp>
      <p:pic>
        <p:nvPicPr>
          <p:cNvPr id="5" name="图片 4"/>
          <p:cNvPicPr>
            <a:picLocks noChangeAspect="1"/>
          </p:cNvPicPr>
          <p:nvPr/>
        </p:nvPicPr>
        <p:blipFill>
          <a:blip r:embed="rId1"/>
          <a:stretch>
            <a:fillRect/>
          </a:stretch>
        </p:blipFill>
        <p:spPr>
          <a:xfrm>
            <a:off x="381000" y="351983"/>
            <a:ext cx="6598852" cy="6201217"/>
          </a:xfrm>
          <a:prstGeom prst="rect">
            <a:avLst/>
          </a:prstGeom>
        </p:spPr>
      </p:pic>
    </p:spTree>
  </p:cSld>
  <p:clrMapOvr>
    <a:masterClrMapping/>
  </p:clrMapOvr>
</p:sld>
</file>

<file path=ppt/tags/tag1.xml><?xml version="1.0" encoding="utf-8"?>
<p:tagLst xmlns:p="http://schemas.openxmlformats.org/presentationml/2006/main">
  <p:tag name="COMMONDATA" val="eyJoZGlkIjoiZDE0MzA4NGRiNzQyODFmYTYxODU4MzI4Mzk3ZDM4Mm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微软雅黑"/>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ＭＳ Ｐゴシック"/>
        <a:font script="Hang" typeface="맑은 고딕"/>
        <a:font script="Hans" typeface="微软雅黑"/>
        <a:font script="Hant" typeface="新細明體"/>
        <a:font script="Arab" typeface="微软雅黑"/>
        <a:font script="Hebr" typeface="微软雅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微软雅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9504</Words>
  <Application>WPS 演示</Application>
  <PresentationFormat>宽屏</PresentationFormat>
  <Paragraphs>630</Paragraphs>
  <Slides>53</Slides>
  <Notes>11</Notes>
  <HiddenSlides>1</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53</vt:i4>
      </vt:variant>
    </vt:vector>
  </HeadingPairs>
  <TitlesOfParts>
    <vt:vector size="65" baseType="lpstr">
      <vt:lpstr>Arial</vt:lpstr>
      <vt:lpstr>宋体</vt:lpstr>
      <vt:lpstr>Wingdings</vt:lpstr>
      <vt:lpstr>微软雅黑</vt:lpstr>
      <vt:lpstr>Calibri</vt:lpstr>
      <vt:lpstr>FZHei-B01S</vt:lpstr>
      <vt:lpstr>Segoe Print</vt:lpstr>
      <vt:lpstr>Raleway</vt:lpstr>
      <vt:lpstr>DejaVu Math TeX Gyre</vt:lpstr>
      <vt:lpstr>微软雅黑 Light</vt:lpstr>
      <vt:lpstr>Arial Unicode MS</vt:lpstr>
      <vt:lpstr>Office Theme</vt:lpstr>
      <vt:lpstr>PowerPoint 演示文稿</vt:lpstr>
      <vt:lpstr>PowerPoint 演示文稿</vt:lpstr>
      <vt:lpstr>JVM</vt:lpstr>
      <vt:lpstr>PowerPoint 演示文稿</vt:lpstr>
      <vt:lpstr>PowerPoint 演示文稿</vt:lpstr>
      <vt:lpstr>PowerPoint 演示文稿</vt:lpstr>
      <vt:lpstr>类加载机制</vt:lpstr>
      <vt:lpstr>双亲委派模型</vt:lpstr>
      <vt:lpstr>双亲委派模型-源码</vt:lpstr>
      <vt:lpstr>双亲委派模型-源码[进阶]</vt:lpstr>
      <vt:lpstr>classLoader.loadClass与Class.forName</vt:lpstr>
      <vt:lpstr>打破双亲委派模型机制</vt:lpstr>
      <vt:lpstr>PowerPoint 演示文稿</vt:lpstr>
      <vt:lpstr>JIT</vt:lpstr>
      <vt:lpstr>PowerPoint 演示文稿</vt:lpstr>
      <vt:lpstr>JVM运行时数据区域</vt:lpstr>
      <vt:lpstr>PowerPoint 演示文稿</vt:lpstr>
      <vt:lpstr>对象的创建</vt:lpstr>
      <vt:lpstr>对象的创建</vt:lpstr>
      <vt:lpstr>对象的创建</vt:lpstr>
      <vt:lpstr>对象的创建</vt:lpstr>
      <vt:lpstr>对象的格式</vt:lpstr>
      <vt:lpstr>对象的格式-对象头-mark word</vt:lpstr>
      <vt:lpstr>PowerPoint 演示文稿</vt:lpstr>
      <vt:lpstr>GC概述</vt:lpstr>
      <vt:lpstr>JVM方法区会垃圾回收吗？[进阶]</vt:lpstr>
      <vt:lpstr>finalize()方法</vt:lpstr>
      <vt:lpstr>PowerPoint 演示文稿</vt:lpstr>
      <vt:lpstr>垃圾识别-引用计数法</vt:lpstr>
      <vt:lpstr>垃圾识别-可达性分析法</vt:lpstr>
      <vt:lpstr>垃圾清理-标记清除法</vt:lpstr>
      <vt:lpstr>垃圾清理-复制法</vt:lpstr>
      <vt:lpstr>垃圾清理-标记整理法</vt:lpstr>
      <vt:lpstr>垃圾清理算法与对象内存分配方式的关系</vt:lpstr>
      <vt:lpstr>垃圾清理算法-对比</vt:lpstr>
      <vt:lpstr>GC-分代假说[理解]</vt:lpstr>
      <vt:lpstr>新生代的通用内存划分</vt:lpstr>
      <vt:lpstr>GC-分代假说-跨代引用假说[进阶]</vt:lpstr>
      <vt:lpstr>PowerPoint 演示文稿</vt:lpstr>
      <vt:lpstr>主流垃圾收集器</vt:lpstr>
      <vt:lpstr>Serial/Serial Old串行收集器</vt:lpstr>
      <vt:lpstr>ParNew并行收集器</vt:lpstr>
      <vt:lpstr>Parallel Scavenge/Old吞吐量优先收集器</vt:lpstr>
      <vt:lpstr>ParNew并行收集器</vt:lpstr>
      <vt:lpstr>CMS</vt:lpstr>
      <vt:lpstr>CMS</vt:lpstr>
      <vt:lpstr>CMS的标记算法-三色标记法[高阶]</vt:lpstr>
      <vt:lpstr>CMS的标记算法-三色标记法[高阶]</vt:lpstr>
      <vt:lpstr>G1</vt:lpstr>
      <vt:lpstr>G1</vt:lpstr>
      <vt:lpstr>"错标"解决方案为什么G1选择了原始快照[高阶]</vt:lpstr>
      <vt:lpstr>"错标"解决方案为什么G1选择了原始快照[高阶]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renliangyu</cp:lastModifiedBy>
  <cp:revision>1682</cp:revision>
  <dcterms:created xsi:type="dcterms:W3CDTF">2021-10-28T17:40:00Z</dcterms:created>
  <dcterms:modified xsi:type="dcterms:W3CDTF">2022-07-29T08:40:34Z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13FC73B69EE447B4ABFC878D06C806BE</vt:lpwstr>
  </property>
  <property fmtid="{D5CDD505-2E9C-101B-9397-08002B2CF9AE}" pid="3" name="KSOProductBuildVer">
    <vt:lpwstr>2052-11.8.2.10321</vt:lpwstr>
  </property>
</Properties>
</file>